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72" r:id="rId15"/>
    <p:sldId id="268" r:id="rId16"/>
    <p:sldId id="269" r:id="rId17"/>
    <p:sldId id="270" r:id="rId18"/>
  </p:sldIdLst>
  <p:sldSz cx="18288000" cy="10287000"/>
  <p:notesSz cx="18288000" cy="10287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B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54" y="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ong, Kate" userId="82c18490-e129-462f-b40a-6879291fe811" providerId="ADAL" clId="{41EAF219-7FA7-41DD-A59E-FD9FF40851D2}"/>
    <pc:docChg chg="modSld">
      <pc:chgData name="Strong, Kate" userId="82c18490-e129-462f-b40a-6879291fe811" providerId="ADAL" clId="{41EAF219-7FA7-41DD-A59E-FD9FF40851D2}" dt="2023-07-07T15:26:36.991" v="13" actId="20577"/>
      <pc:docMkLst>
        <pc:docMk/>
      </pc:docMkLst>
      <pc:sldChg chg="modSp mod">
        <pc:chgData name="Strong, Kate" userId="82c18490-e129-462f-b40a-6879291fe811" providerId="ADAL" clId="{41EAF219-7FA7-41DD-A59E-FD9FF40851D2}" dt="2023-07-07T15:26:36.991" v="13" actId="20577"/>
        <pc:sldMkLst>
          <pc:docMk/>
          <pc:sldMk cId="0" sldId="270"/>
        </pc:sldMkLst>
        <pc:spChg chg="mod">
          <ac:chgData name="Strong, Kate" userId="82c18490-e129-462f-b40a-6879291fe811" providerId="ADAL" clId="{41EAF219-7FA7-41DD-A59E-FD9FF40851D2}" dt="2023-07-07T15:26:36.991" v="13" actId="20577"/>
          <ac:spMkLst>
            <pc:docMk/>
            <pc:sldMk cId="0" sldId="270"/>
            <ac:spMk id="16" creationId="{00000000-0000-0000-0000-000000000000}"/>
          </ac:spMkLst>
        </pc:spChg>
      </pc:sldChg>
      <pc:sldChg chg="modSp mod">
        <pc:chgData name="Strong, Kate" userId="82c18490-e129-462f-b40a-6879291fe811" providerId="ADAL" clId="{41EAF219-7FA7-41DD-A59E-FD9FF40851D2}" dt="2023-07-07T15:26:27.890" v="6" actId="20577"/>
        <pc:sldMkLst>
          <pc:docMk/>
          <pc:sldMk cId="0" sldId="272"/>
        </pc:sldMkLst>
        <pc:spChg chg="mod">
          <ac:chgData name="Strong, Kate" userId="82c18490-e129-462f-b40a-6879291fe811" providerId="ADAL" clId="{41EAF219-7FA7-41DD-A59E-FD9FF40851D2}" dt="2023-07-07T15:26:27.890" v="6" actId="20577"/>
          <ac:spMkLst>
            <pc:docMk/>
            <pc:sldMk cId="0" sldId="272"/>
            <ac:spMk id="31" creationId="{143182FC-AC09-42DC-87D7-DFEE6E1667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EB26C-53C9-4DC9-93ED-764B479B918A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039EA-8F48-450A-BCB0-0C5ADB16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2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1039EA-8F48-450A-BCB0-0C5ADB16EB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41B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288000" cy="9525000"/>
          </a:xfrm>
          <a:custGeom>
            <a:avLst/>
            <a:gdLst/>
            <a:ahLst/>
            <a:cxnLst/>
            <a:rect l="l" t="t" r="r" b="b"/>
            <a:pathLst>
              <a:path w="18288000" h="9525000">
                <a:moveTo>
                  <a:pt x="0" y="9524999"/>
                </a:moveTo>
                <a:lnTo>
                  <a:pt x="18287999" y="9524999"/>
                </a:lnTo>
                <a:lnTo>
                  <a:pt x="18287999" y="0"/>
                </a:lnTo>
                <a:lnTo>
                  <a:pt x="0" y="0"/>
                </a:lnTo>
                <a:lnTo>
                  <a:pt x="0" y="9524999"/>
                </a:lnTo>
                <a:close/>
              </a:path>
            </a:pathLst>
          </a:custGeom>
          <a:solidFill>
            <a:srgbClr val="1517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9525000"/>
            <a:ext cx="18288000" cy="762000"/>
          </a:xfrm>
          <a:custGeom>
            <a:avLst/>
            <a:gdLst/>
            <a:ahLst/>
            <a:cxnLst/>
            <a:rect l="l" t="t" r="r" b="b"/>
            <a:pathLst>
              <a:path w="18288000" h="762000">
                <a:moveTo>
                  <a:pt x="0" y="761999"/>
                </a:moveTo>
                <a:lnTo>
                  <a:pt x="18287999" y="761999"/>
                </a:lnTo>
                <a:lnTo>
                  <a:pt x="18287999" y="0"/>
                </a:lnTo>
                <a:lnTo>
                  <a:pt x="0" y="0"/>
                </a:lnTo>
                <a:lnTo>
                  <a:pt x="0" y="761999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41B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41B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"/>
            <a:ext cx="9401174" cy="10286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41B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41B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6164" y="477807"/>
            <a:ext cx="709567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041B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3701" y="2675751"/>
            <a:ext cx="17140596" cy="657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compass.us.com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compass.us.com/" TargetMode="External"/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28.png"/><Relationship Id="rId4" Type="http://schemas.openxmlformats.org/officeDocument/2006/relationships/image" Target="../media/image5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ncompass.us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1" y="38101"/>
            <a:ext cx="18287999" cy="1028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26652" y="1028700"/>
            <a:ext cx="0" cy="8229600"/>
          </a:xfrm>
          <a:custGeom>
            <a:avLst/>
            <a:gdLst/>
            <a:ahLst/>
            <a:cxnLst/>
            <a:rect l="l" t="t" r="r" b="b"/>
            <a:pathLst>
              <a:path h="8229600">
                <a:moveTo>
                  <a:pt x="0" y="0"/>
                </a:moveTo>
                <a:lnTo>
                  <a:pt x="0" y="8229599"/>
                </a:lnTo>
              </a:path>
            </a:pathLst>
          </a:custGeom>
          <a:ln w="47624">
            <a:solidFill>
              <a:srgbClr val="7CCC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0" y="1069453"/>
            <a:ext cx="8115298" cy="1257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950052"/>
            <a:ext cx="3009900" cy="171323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3200" spc="275">
                <a:solidFill>
                  <a:srgbClr val="FFFFFF"/>
                </a:solidFill>
              </a:rPr>
              <a:t>EMPLOYEE</a:t>
            </a:r>
            <a:endParaRPr sz="3200"/>
          </a:p>
          <a:p>
            <a:pPr marL="12700" marR="5080">
              <a:lnSpc>
                <a:spcPts val="4430"/>
              </a:lnSpc>
              <a:spcBef>
                <a:spcPts val="245"/>
              </a:spcBef>
            </a:pPr>
            <a:r>
              <a:rPr sz="3200" spc="315">
                <a:solidFill>
                  <a:srgbClr val="FFFFFF"/>
                </a:solidFill>
              </a:rPr>
              <a:t>ASSISTANC</a:t>
            </a:r>
            <a:r>
              <a:rPr sz="3200">
                <a:solidFill>
                  <a:srgbClr val="FFFFFF"/>
                </a:solidFill>
              </a:rPr>
              <a:t>E  </a:t>
            </a:r>
            <a:r>
              <a:rPr sz="3200" spc="270">
                <a:solidFill>
                  <a:srgbClr val="FFFFFF"/>
                </a:solidFill>
              </a:rPr>
              <a:t>PROGRAM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016000" y="8095036"/>
            <a:ext cx="2440305" cy="1150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sz="3200" b="1" spc="155">
                <a:solidFill>
                  <a:srgbClr val="FFFFFF"/>
                </a:solidFill>
                <a:latin typeface="Arial"/>
                <a:cs typeface="Arial"/>
              </a:rPr>
              <a:t>Well-Being</a:t>
            </a:r>
            <a:r>
              <a:rPr sz="3200" b="1">
                <a:solidFill>
                  <a:srgbClr val="FFFFFF"/>
                </a:solidFill>
                <a:latin typeface="Arial"/>
                <a:cs typeface="Arial"/>
              </a:rPr>
              <a:t>.  </a:t>
            </a:r>
            <a:r>
              <a:rPr sz="3200" b="1" spc="114">
                <a:solidFill>
                  <a:srgbClr val="FFFFFF"/>
                </a:solidFill>
                <a:latin typeface="Arial"/>
                <a:cs typeface="Arial"/>
              </a:rPr>
              <a:t>Done</a:t>
            </a:r>
            <a:r>
              <a:rPr sz="3200" b="1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120">
                <a:solidFill>
                  <a:srgbClr val="FFFFFF"/>
                </a:solidFill>
                <a:latin typeface="Arial"/>
                <a:cs typeface="Arial"/>
              </a:rPr>
              <a:t>Well.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0020" y="3428310"/>
            <a:ext cx="8238490" cy="3800475"/>
          </a:xfrm>
          <a:prstGeom prst="rect">
            <a:avLst/>
          </a:prstGeom>
        </p:spPr>
        <p:txBody>
          <a:bodyPr vert="horz" wrap="square" lIns="0" tIns="434975" rIns="0" bIns="0" rtlCol="0">
            <a:spAutoFit/>
          </a:bodyPr>
          <a:lstStyle/>
          <a:p>
            <a:pPr marL="12700" marR="5080">
              <a:lnSpc>
                <a:spcPct val="76900"/>
              </a:lnSpc>
              <a:spcBef>
                <a:spcPts val="3425"/>
              </a:spcBef>
            </a:pPr>
            <a:r>
              <a:rPr sz="12000" spc="-5">
                <a:solidFill>
                  <a:srgbClr val="FFFFFF"/>
                </a:solidFill>
                <a:latin typeface="Arial"/>
                <a:cs typeface="Arial"/>
              </a:rPr>
              <a:t>EAP  OVERVIE</a:t>
            </a:r>
            <a:r>
              <a:rPr sz="12000">
                <a:solidFill>
                  <a:srgbClr val="FFFFFF"/>
                </a:solidFill>
                <a:latin typeface="Arial"/>
                <a:cs typeface="Arial"/>
              </a:rPr>
              <a:t>W</a:t>
            </a:r>
            <a:endParaRPr sz="12000">
              <a:latin typeface="Arial"/>
              <a:cs typeface="Arial"/>
            </a:endParaRPr>
          </a:p>
          <a:p>
            <a:pPr marL="197485">
              <a:lnSpc>
                <a:spcPct val="100000"/>
              </a:lnSpc>
              <a:spcBef>
                <a:spcPts val="409"/>
              </a:spcBef>
              <a:tabLst>
                <a:tab pos="1732280" algn="l"/>
                <a:tab pos="3176905" algn="l"/>
                <a:tab pos="3663950" algn="l"/>
              </a:tabLst>
            </a:pPr>
            <a:r>
              <a:rPr sz="3200" b="1" spc="235">
                <a:solidFill>
                  <a:srgbClr val="7CCC6B"/>
                </a:solidFill>
                <a:latin typeface="Arial"/>
                <a:cs typeface="Arial"/>
              </a:rPr>
              <a:t>MORE	THAN	</a:t>
            </a:r>
            <a:r>
              <a:rPr sz="3200" b="1">
                <a:solidFill>
                  <a:srgbClr val="7CCC6B"/>
                </a:solidFill>
                <a:latin typeface="Arial"/>
                <a:cs typeface="Arial"/>
              </a:rPr>
              <a:t>A	</a:t>
            </a:r>
            <a:r>
              <a:rPr sz="3200" b="1" spc="270">
                <a:solidFill>
                  <a:srgbClr val="7CCC6B"/>
                </a:solidFill>
                <a:latin typeface="Arial"/>
                <a:cs typeface="Arial"/>
              </a:rPr>
              <a:t>BENEFIT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45"/>
    </mc:Choice>
    <mc:Fallback xmlns="">
      <p:transition spd="slow" advTm="1194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66906" y="9689033"/>
            <a:ext cx="4096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70">
                <a:solidFill>
                  <a:srgbClr val="151715"/>
                </a:solidFill>
                <a:latin typeface="Arial"/>
                <a:cs typeface="Arial"/>
              </a:rPr>
              <a:t>WELL </a:t>
            </a:r>
            <a:r>
              <a:rPr sz="2400" spc="75">
                <a:solidFill>
                  <a:srgbClr val="151715"/>
                </a:solidFill>
                <a:latin typeface="Arial"/>
                <a:cs typeface="Arial"/>
              </a:rPr>
              <a:t>BEING, </a:t>
            </a:r>
            <a:r>
              <a:rPr sz="2400" spc="70">
                <a:solidFill>
                  <a:srgbClr val="151715"/>
                </a:solidFill>
                <a:latin typeface="Arial"/>
                <a:cs typeface="Arial"/>
              </a:rPr>
              <a:t>DONE</a:t>
            </a:r>
            <a:r>
              <a:rPr sz="2400" spc="365">
                <a:solidFill>
                  <a:srgbClr val="151715"/>
                </a:solidFill>
                <a:latin typeface="Arial"/>
                <a:cs typeface="Arial"/>
              </a:rPr>
              <a:t> </a:t>
            </a:r>
            <a:r>
              <a:rPr sz="2400" spc="70">
                <a:solidFill>
                  <a:srgbClr val="151715"/>
                </a:solidFill>
                <a:latin typeface="Arial"/>
                <a:cs typeface="Arial"/>
              </a:rPr>
              <a:t>WELL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40157" y="729855"/>
            <a:ext cx="8007984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45">
                <a:solidFill>
                  <a:srgbClr val="F2F4EC"/>
                </a:solidFill>
              </a:rPr>
              <a:t>SERVICES</a:t>
            </a:r>
            <a:r>
              <a:rPr sz="5600" spc="70">
                <a:solidFill>
                  <a:srgbClr val="F2F4EC"/>
                </a:solidFill>
              </a:rPr>
              <a:t> </a:t>
            </a:r>
            <a:r>
              <a:rPr sz="5600" spc="45">
                <a:solidFill>
                  <a:srgbClr val="F2F4EC"/>
                </a:solidFill>
              </a:rPr>
              <a:t>AVAILABLE</a:t>
            </a:r>
            <a:endParaRPr sz="5600"/>
          </a:p>
        </p:txBody>
      </p:sp>
      <p:sp>
        <p:nvSpPr>
          <p:cNvPr id="4" name="object 4"/>
          <p:cNvSpPr/>
          <p:nvPr/>
        </p:nvSpPr>
        <p:spPr>
          <a:xfrm>
            <a:off x="1450710" y="2465794"/>
            <a:ext cx="1763500" cy="1763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0710" y="4742175"/>
            <a:ext cx="1763500" cy="1763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34446" y="2787049"/>
            <a:ext cx="5528310" cy="3329304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1962785">
              <a:lnSpc>
                <a:spcPts val="4010"/>
              </a:lnSpc>
              <a:spcBef>
                <a:spcPts val="290"/>
              </a:spcBef>
            </a:pP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CONFIDENTIA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L  </a:t>
            </a:r>
            <a:r>
              <a:rPr sz="3400" spc="229">
                <a:solidFill>
                  <a:srgbClr val="F2F4EC"/>
                </a:solidFill>
                <a:latin typeface="Arial"/>
                <a:cs typeface="Arial"/>
              </a:rPr>
              <a:t>SUPPORT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800">
              <a:latin typeface="Arial"/>
              <a:cs typeface="Arial"/>
            </a:endParaRPr>
          </a:p>
          <a:p>
            <a:pPr marL="12700" marR="5080">
              <a:lnSpc>
                <a:spcPts val="4010"/>
              </a:lnSpc>
              <a:tabLst>
                <a:tab pos="1253490" algn="l"/>
                <a:tab pos="2865120" algn="l"/>
              </a:tabLst>
            </a:pP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ENHANCE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D	</a:t>
            </a: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WORK/LIF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E  </a:t>
            </a:r>
            <a:r>
              <a:rPr sz="3400" spc="180">
                <a:solidFill>
                  <a:srgbClr val="F2F4EC"/>
                </a:solidFill>
                <a:latin typeface="Arial"/>
                <a:cs typeface="Arial"/>
              </a:rPr>
              <a:t>WEB	</a:t>
            </a:r>
            <a:r>
              <a:rPr sz="3400" spc="215">
                <a:solidFill>
                  <a:srgbClr val="F2F4EC"/>
                </a:solidFill>
                <a:latin typeface="Arial"/>
                <a:cs typeface="Arial"/>
              </a:rPr>
              <a:t>TOOLS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50710" y="7018556"/>
            <a:ext cx="1763500" cy="1763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34446" y="7598771"/>
            <a:ext cx="37973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6025" algn="l"/>
              </a:tabLst>
            </a:pP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LIF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E	</a:t>
            </a: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COACHIN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G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68124" y="2465794"/>
            <a:ext cx="1763500" cy="1763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68124" y="4742175"/>
            <a:ext cx="1763500" cy="1763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251861" y="2528088"/>
            <a:ext cx="4274820" cy="358838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4010"/>
              </a:lnSpc>
              <a:spcBef>
                <a:spcPts val="290"/>
              </a:spcBef>
              <a:tabLst>
                <a:tab pos="2889250" algn="l"/>
              </a:tabLst>
            </a:pP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LEGAL/FINANCIA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L  </a:t>
            </a:r>
            <a:r>
              <a:rPr sz="3400" spc="235">
                <a:solidFill>
                  <a:srgbClr val="F2F4EC"/>
                </a:solidFill>
                <a:latin typeface="Arial"/>
                <a:cs typeface="Arial"/>
              </a:rPr>
              <a:t>RESOURCE	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&amp;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ts val="3885"/>
              </a:lnSpc>
            </a:pPr>
            <a:r>
              <a:rPr sz="3400" spc="235">
                <a:solidFill>
                  <a:srgbClr val="F2F4EC"/>
                </a:solidFill>
                <a:latin typeface="Arial"/>
                <a:cs typeface="Arial"/>
              </a:rPr>
              <a:t>REFERRAL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00">
              <a:latin typeface="Arial"/>
              <a:cs typeface="Arial"/>
            </a:endParaRPr>
          </a:p>
          <a:p>
            <a:pPr marL="12700" marR="1579245">
              <a:lnSpc>
                <a:spcPts val="4010"/>
              </a:lnSpc>
            </a:pPr>
            <a:r>
              <a:rPr sz="3400" spc="235">
                <a:solidFill>
                  <a:srgbClr val="F2F4EC"/>
                </a:solidFill>
                <a:latin typeface="Arial"/>
                <a:cs typeface="Arial"/>
              </a:rPr>
              <a:t>PERSONAL  </a:t>
            </a: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ASSISTAN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T</a:t>
            </a:r>
            <a:endParaRPr sz="3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068124" y="7018556"/>
            <a:ext cx="1763500" cy="17634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251861" y="7598771"/>
            <a:ext cx="50044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27275" algn="l"/>
              </a:tabLst>
            </a:pP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MEDICA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L	</a:t>
            </a:r>
            <a:r>
              <a:rPr sz="3400" spc="270">
                <a:solidFill>
                  <a:srgbClr val="F2F4EC"/>
                </a:solidFill>
                <a:latin typeface="Arial"/>
                <a:cs typeface="Arial"/>
              </a:rPr>
              <a:t>ADVOCAC</a:t>
            </a:r>
            <a:r>
              <a:rPr sz="3400">
                <a:solidFill>
                  <a:srgbClr val="F2F4EC"/>
                </a:solidFill>
                <a:latin typeface="Arial"/>
                <a:cs typeface="Arial"/>
              </a:rPr>
              <a:t>Y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48800" y="1"/>
            <a:ext cx="4371974" cy="5095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916025" y="1"/>
            <a:ext cx="4371974" cy="5095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48800" y="5191126"/>
            <a:ext cx="8839199" cy="50958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2058" y="600606"/>
            <a:ext cx="7468234" cy="782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950" spc="265">
                <a:solidFill>
                  <a:srgbClr val="40B5E6"/>
                </a:solidFill>
              </a:rPr>
              <a:t>BACKING </a:t>
            </a:r>
            <a:r>
              <a:rPr sz="4950" spc="204">
                <a:solidFill>
                  <a:srgbClr val="40B5E6"/>
                </a:solidFill>
              </a:rPr>
              <a:t>THE</a:t>
            </a:r>
            <a:r>
              <a:rPr sz="4950" spc="855">
                <a:solidFill>
                  <a:srgbClr val="40B5E6"/>
                </a:solidFill>
              </a:rPr>
              <a:t> </a:t>
            </a:r>
            <a:r>
              <a:rPr sz="4950" spc="250">
                <a:solidFill>
                  <a:srgbClr val="40B5E6"/>
                </a:solidFill>
              </a:rPr>
              <a:t>BADGE</a:t>
            </a:r>
            <a:endParaRPr sz="4950"/>
          </a:p>
        </p:txBody>
      </p:sp>
      <p:sp>
        <p:nvSpPr>
          <p:cNvPr id="6" name="object 6"/>
          <p:cNvSpPr/>
          <p:nvPr/>
        </p:nvSpPr>
        <p:spPr>
          <a:xfrm>
            <a:off x="844202" y="2112867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4202" y="3074458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4202" y="4036048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92139" y="5842354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2139" y="8246331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02058" y="1838392"/>
            <a:ext cx="8372475" cy="7601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245745">
              <a:lnSpc>
                <a:spcPct val="112700"/>
              </a:lnSpc>
              <a:spcBef>
                <a:spcPts val="100"/>
              </a:spcBef>
              <a:tabLst>
                <a:tab pos="2409190" algn="l"/>
              </a:tabLst>
            </a:pP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BTB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is 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a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division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of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Encompass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EAP, 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a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proud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member</a:t>
            </a:r>
            <a:r>
              <a:rPr sz="2800" spc="5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of	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the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AllOne Health Family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of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EAPs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Designed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meet the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unique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needs 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&amp;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stressors  placed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on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first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responders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their loved ones  All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services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are</a:t>
            </a:r>
            <a:r>
              <a:rPr sz="2800" spc="12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confidential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15">
                <a:solidFill>
                  <a:srgbClr val="7CCC6B"/>
                </a:solidFill>
                <a:latin typeface="Arial"/>
                <a:cs typeface="Arial"/>
              </a:rPr>
              <a:t>What Does The Team</a:t>
            </a:r>
            <a:r>
              <a:rPr sz="2800" spc="165">
                <a:solidFill>
                  <a:srgbClr val="7CCC6B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7CCC6B"/>
                </a:solidFill>
                <a:latin typeface="Arial"/>
                <a:cs typeface="Arial"/>
              </a:rPr>
              <a:t>Offer?</a:t>
            </a:r>
            <a:endParaRPr sz="2800">
              <a:latin typeface="Arial"/>
              <a:cs typeface="Arial"/>
            </a:endParaRPr>
          </a:p>
          <a:p>
            <a:pPr marL="616585" marR="5080">
              <a:lnSpc>
                <a:spcPct val="112700"/>
              </a:lnSpc>
              <a:spcBef>
                <a:spcPts val="2055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Professionals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who are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experienced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in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addressing challenges related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these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fields,  either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with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experience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as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first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responders  themselves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or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who have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exclusive knowledge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of 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the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unique</a:t>
            </a:r>
            <a:r>
              <a:rPr sz="2800" spc="9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culture</a:t>
            </a:r>
            <a:endParaRPr sz="2800">
              <a:latin typeface="Arial"/>
              <a:cs typeface="Arial"/>
            </a:endParaRPr>
          </a:p>
          <a:p>
            <a:pPr marL="616585" marR="431800">
              <a:lnSpc>
                <a:spcPct val="112700"/>
              </a:lnSpc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Clinicians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have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continuing education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in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fields, 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like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trauma,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PTSD,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marital counseling,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 much</a:t>
            </a:r>
            <a:r>
              <a:rPr sz="2800" spc="5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more.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6" name="Graphic 16">
            <a:extLst>
              <a:ext uri="{FF2B5EF4-FFF2-40B4-BE49-F238E27FC236}">
                <a16:creationId xmlns:a16="http://schemas.microsoft.com/office/drawing/2014/main" id="{AA742439-F3B2-2850-4887-03444A6B1AD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716000" y="7715250"/>
            <a:ext cx="4571999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9071"/>
            <a:ext cx="4695824" cy="10086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91075" y="99071"/>
            <a:ext cx="4695824" cy="5000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91075" y="5194946"/>
            <a:ext cx="4695824" cy="4991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97775" y="758667"/>
            <a:ext cx="5843270" cy="15227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82065" marR="5080" indent="-1270000">
              <a:lnSpc>
                <a:spcPts val="5820"/>
              </a:lnSpc>
              <a:spcBef>
                <a:spcPts val="409"/>
              </a:spcBef>
            </a:pPr>
            <a:r>
              <a:rPr sz="4950" spc="254">
                <a:solidFill>
                  <a:srgbClr val="7CCC6B"/>
                </a:solidFill>
              </a:rPr>
              <a:t>MENTAL HEALTH  </a:t>
            </a:r>
            <a:r>
              <a:rPr sz="4950" spc="305">
                <a:solidFill>
                  <a:srgbClr val="7CCC6B"/>
                </a:solidFill>
              </a:rPr>
              <a:t>COUNSELIN</a:t>
            </a:r>
            <a:r>
              <a:rPr sz="4950" spc="15">
                <a:solidFill>
                  <a:srgbClr val="7CCC6B"/>
                </a:solidFill>
              </a:rPr>
              <a:t>G</a:t>
            </a:r>
            <a:endParaRPr sz="4950"/>
          </a:p>
        </p:txBody>
      </p:sp>
      <p:sp>
        <p:nvSpPr>
          <p:cNvPr id="6" name="object 6"/>
          <p:cNvSpPr/>
          <p:nvPr/>
        </p:nvSpPr>
        <p:spPr>
          <a:xfrm>
            <a:off x="10450543" y="2899476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50543" y="3861067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450543" y="4341862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50543" y="5303453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308398" y="2625001"/>
            <a:ext cx="6697345" cy="3928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508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Available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employees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household  family</a:t>
            </a:r>
            <a:r>
              <a:rPr sz="2800" spc="5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members</a:t>
            </a:r>
            <a:endParaRPr sz="2800">
              <a:latin typeface="Arial"/>
              <a:cs typeface="Arial"/>
            </a:endParaRPr>
          </a:p>
          <a:p>
            <a:pPr marL="474345" marR="596900">
              <a:lnSpc>
                <a:spcPct val="112700"/>
              </a:lnSpc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Licensed Master's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level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counselors  Accessible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via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phone, mobile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app,  chat, and video</a:t>
            </a:r>
            <a:r>
              <a:rPr sz="2800" spc="13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24/7</a:t>
            </a:r>
            <a:endParaRPr sz="2800">
              <a:latin typeface="Arial"/>
              <a:cs typeface="Arial"/>
            </a:endParaRPr>
          </a:p>
          <a:p>
            <a:pPr marL="474345">
              <a:lnSpc>
                <a:spcPct val="100000"/>
              </a:lnSpc>
              <a:spcBef>
                <a:spcPts val="425"/>
              </a:spcBef>
            </a:pP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Free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short-term</a:t>
            </a:r>
            <a:r>
              <a:rPr sz="2800" spc="8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counseling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15">
                <a:solidFill>
                  <a:srgbClr val="40B5E6"/>
                </a:solidFill>
                <a:latin typeface="Arial"/>
                <a:cs typeface="Arial"/>
              </a:rPr>
              <a:t>For Help</a:t>
            </a:r>
            <a:r>
              <a:rPr sz="2800" spc="90">
                <a:solidFill>
                  <a:srgbClr val="40B5E6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40B5E6"/>
                </a:solidFill>
                <a:latin typeface="Arial"/>
                <a:cs typeface="Arial"/>
              </a:rPr>
              <a:t>With: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450543" y="7093294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50543" y="7574090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50543" y="8054885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450543" y="8535681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450543" y="9016476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770412" y="6818820"/>
            <a:ext cx="3632835" cy="242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Family Conflict  Couples/Relationships  Substance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Abuse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Work/Life Balance  Stress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715628" y="7093294"/>
            <a:ext cx="110952" cy="110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715628" y="7574090"/>
            <a:ext cx="110952" cy="110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715628" y="8054885"/>
            <a:ext cx="110952" cy="1109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715628" y="8535681"/>
            <a:ext cx="110952" cy="1109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035497" y="6818820"/>
            <a:ext cx="1855470" cy="1948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Depressio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n 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Grief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Anxiety  Parenting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2975" y="844833"/>
            <a:ext cx="5458460" cy="782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950" spc="229">
                <a:solidFill>
                  <a:srgbClr val="40B5E6"/>
                </a:solidFill>
              </a:rPr>
              <a:t>LIFE</a:t>
            </a:r>
            <a:r>
              <a:rPr sz="4950" spc="520">
                <a:solidFill>
                  <a:srgbClr val="40B5E6"/>
                </a:solidFill>
              </a:rPr>
              <a:t> </a:t>
            </a:r>
            <a:r>
              <a:rPr sz="4950" spc="270">
                <a:solidFill>
                  <a:srgbClr val="40B5E6"/>
                </a:solidFill>
              </a:rPr>
              <a:t>COACHING</a:t>
            </a:r>
            <a:endParaRPr sz="4950"/>
          </a:p>
        </p:txBody>
      </p:sp>
      <p:sp>
        <p:nvSpPr>
          <p:cNvPr id="3" name="object 3"/>
          <p:cNvSpPr/>
          <p:nvPr/>
        </p:nvSpPr>
        <p:spPr>
          <a:xfrm>
            <a:off x="1055120" y="2215134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5120" y="3176725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5120" y="3657520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5120" y="5782693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5120" y="6263489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5120" y="6744284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5120" y="7225079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5120" y="7705875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5120" y="8186670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55120" y="8667465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5120" y="9148260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12975" y="1940660"/>
            <a:ext cx="7197725" cy="7439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504825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Available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employees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household  family</a:t>
            </a:r>
            <a:r>
              <a:rPr sz="2800" spc="5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members</a:t>
            </a:r>
            <a:endParaRPr sz="2800">
              <a:latin typeface="Arial"/>
              <a:cs typeface="Arial"/>
            </a:endParaRPr>
          </a:p>
          <a:p>
            <a:pPr marL="474345" marR="1306830">
              <a:lnSpc>
                <a:spcPct val="112700"/>
              </a:lnSpc>
            </a:pP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Free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telephonic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or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video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sessions  Supporting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your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personal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professional</a:t>
            </a:r>
            <a:r>
              <a:rPr sz="2800" spc="5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goals</a:t>
            </a:r>
            <a:endParaRPr sz="2800">
              <a:latin typeface="Arial"/>
              <a:cs typeface="Arial"/>
            </a:endParaRPr>
          </a:p>
          <a:p>
            <a:pPr marL="474345" marR="4251325" indent="-462280">
              <a:lnSpc>
                <a:spcPct val="158500"/>
              </a:lnSpc>
              <a:spcBef>
                <a:spcPts val="2295"/>
              </a:spcBef>
            </a:pPr>
            <a:r>
              <a:rPr sz="2800" spc="15">
                <a:solidFill>
                  <a:srgbClr val="7CCC6B"/>
                </a:solidFill>
                <a:latin typeface="Arial"/>
                <a:cs typeface="Arial"/>
              </a:rPr>
              <a:t>For Help With: 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Life</a:t>
            </a:r>
            <a:r>
              <a:rPr sz="2800" spc="-1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Transitions</a:t>
            </a:r>
            <a:endParaRPr sz="2800">
              <a:latin typeface="Arial"/>
              <a:cs typeface="Arial"/>
            </a:endParaRPr>
          </a:p>
          <a:p>
            <a:pPr marL="474345" marR="5080">
              <a:lnSpc>
                <a:spcPct val="112700"/>
              </a:lnSpc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Enhancing Communication Skills  Improving Stress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Time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Management  Creating Better Work/Life Balance  Managing Multiple Projects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Demands  Living 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a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More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Purposeful</a:t>
            </a:r>
            <a:r>
              <a:rPr sz="2800" spc="18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Life</a:t>
            </a:r>
            <a:endParaRPr sz="2800">
              <a:latin typeface="Arial"/>
              <a:cs typeface="Arial"/>
            </a:endParaRPr>
          </a:p>
          <a:p>
            <a:pPr marL="474345" marR="1692275">
              <a:lnSpc>
                <a:spcPct val="112700"/>
              </a:lnSpc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Setting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Goals and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Action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Steps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Improving</a:t>
            </a:r>
            <a:r>
              <a:rPr sz="2800" spc="5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Relationships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402692" y="0"/>
            <a:ext cx="8885305" cy="3563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02692" y="3468595"/>
            <a:ext cx="8885306" cy="45376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02692" y="7495492"/>
            <a:ext cx="8882931" cy="27915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3494" y="291115"/>
            <a:ext cx="5331741" cy="5321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584110" y="4708727"/>
            <a:ext cx="5331740" cy="5321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14180" y="816483"/>
            <a:ext cx="2856371" cy="28563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3701" y="455963"/>
            <a:ext cx="6976745" cy="15227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5820"/>
              </a:lnSpc>
              <a:spcBef>
                <a:spcPts val="409"/>
              </a:spcBef>
            </a:pPr>
            <a:r>
              <a:rPr sz="4950" spc="245">
                <a:solidFill>
                  <a:srgbClr val="7CCC6B"/>
                </a:solidFill>
              </a:rPr>
              <a:t>LEGAL </a:t>
            </a:r>
            <a:r>
              <a:rPr sz="4950" spc="10">
                <a:solidFill>
                  <a:srgbClr val="7CCC6B"/>
                </a:solidFill>
              </a:rPr>
              <a:t>&amp; </a:t>
            </a:r>
            <a:r>
              <a:rPr sz="4950" spc="270">
                <a:solidFill>
                  <a:srgbClr val="7CCC6B"/>
                </a:solidFill>
              </a:rPr>
              <a:t>FINANCIAL  </a:t>
            </a:r>
            <a:r>
              <a:rPr sz="4950" spc="275">
                <a:solidFill>
                  <a:srgbClr val="7CCC6B"/>
                </a:solidFill>
              </a:rPr>
              <a:t>RESOURCES</a:t>
            </a:r>
            <a:endParaRPr sz="4950"/>
          </a:p>
        </p:txBody>
      </p:sp>
      <p:sp>
        <p:nvSpPr>
          <p:cNvPr id="6" name="object 6"/>
          <p:cNvSpPr txBox="1"/>
          <p:nvPr/>
        </p:nvSpPr>
        <p:spPr>
          <a:xfrm>
            <a:off x="573701" y="7647730"/>
            <a:ext cx="11371580" cy="1948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Our legal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assistance connects individuals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qualified attorney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for  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FREE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30-minute consultation.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financial assistance connects  individuals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certified financial planners, certified public accountants 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credit counselors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based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sz="2800" spc="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needs.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6036" y="3586794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6036" y="4067589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6036" y="4548385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6036" y="5029180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6036" y="5509975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6036" y="5990771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25906" y="3312320"/>
            <a:ext cx="3435350" cy="2910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Bankruptcy  Divorce/Custody  Estate Planning/Wills 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Real</a:t>
            </a:r>
            <a:r>
              <a:rPr sz="2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Estate</a:t>
            </a:r>
            <a:endParaRPr sz="2800">
              <a:latin typeface="Arial"/>
              <a:cs typeface="Arial"/>
            </a:endParaRPr>
          </a:p>
          <a:p>
            <a:pPr marL="12700" marR="1683385">
              <a:lnSpc>
                <a:spcPct val="112700"/>
              </a:lnSpc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Adoption 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Elder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11474" y="3586794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11474" y="4067589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11474" y="4548385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11474" y="5029180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11474" y="5509975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11474" y="6471566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11474" y="6952361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131343" y="3312320"/>
            <a:ext cx="2766060" cy="3872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658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Bankruptcy 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Home</a:t>
            </a:r>
            <a:r>
              <a:rPr sz="2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Buying 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Debt</a:t>
            </a:r>
            <a:endParaRPr sz="2800">
              <a:latin typeface="Arial"/>
              <a:cs typeface="Arial"/>
            </a:endParaRPr>
          </a:p>
          <a:p>
            <a:pPr marL="12700" marR="644525">
              <a:lnSpc>
                <a:spcPct val="112700"/>
              </a:lnSpc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Identity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Theft 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Retirement  Planning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12700"/>
              </a:lnSpc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sz="2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Planning  Funding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3701" y="2484556"/>
            <a:ext cx="7630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33520" algn="l"/>
              </a:tabLst>
            </a:pPr>
            <a:r>
              <a:rPr sz="2800" b="1" spc="15">
                <a:solidFill>
                  <a:srgbClr val="40B5E6"/>
                </a:solidFill>
                <a:latin typeface="Arial"/>
                <a:cs typeface="Arial"/>
              </a:rPr>
              <a:t>Legal</a:t>
            </a:r>
            <a:r>
              <a:rPr sz="2800" b="1" spc="65">
                <a:solidFill>
                  <a:srgbClr val="40B5E6"/>
                </a:solidFill>
                <a:latin typeface="Arial"/>
                <a:cs typeface="Arial"/>
              </a:rPr>
              <a:t> </a:t>
            </a:r>
            <a:r>
              <a:rPr sz="2800" b="1" spc="20">
                <a:solidFill>
                  <a:srgbClr val="40B5E6"/>
                </a:solidFill>
                <a:latin typeface="Arial"/>
                <a:cs typeface="Arial"/>
              </a:rPr>
              <a:t>Assistance	Financial</a:t>
            </a:r>
            <a:r>
              <a:rPr sz="2800" b="1">
                <a:solidFill>
                  <a:srgbClr val="40B5E6"/>
                </a:solidFill>
                <a:latin typeface="Arial"/>
                <a:cs typeface="Arial"/>
              </a:rPr>
              <a:t> </a:t>
            </a:r>
            <a:r>
              <a:rPr sz="2800" b="1" spc="20">
                <a:solidFill>
                  <a:srgbClr val="40B5E6"/>
                </a:solidFill>
                <a:latin typeface="Arial"/>
                <a:cs typeface="Arial"/>
              </a:rPr>
              <a:t>Assistance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68887" y="99072"/>
            <a:ext cx="4695824" cy="10086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59962" y="99071"/>
            <a:ext cx="4695824" cy="5000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459962" y="5194946"/>
            <a:ext cx="4695824" cy="4991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97389" y="571691"/>
            <a:ext cx="3904615" cy="15227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5820"/>
              </a:lnSpc>
              <a:spcBef>
                <a:spcPts val="409"/>
              </a:spcBef>
            </a:pPr>
            <a:r>
              <a:rPr sz="4950" spc="270">
                <a:solidFill>
                  <a:srgbClr val="40B5E6"/>
                </a:solidFill>
              </a:rPr>
              <a:t>PERSONAL  </a:t>
            </a:r>
            <a:r>
              <a:rPr sz="4950" spc="305">
                <a:solidFill>
                  <a:srgbClr val="40B5E6"/>
                </a:solidFill>
              </a:rPr>
              <a:t>ASSISTAN</a:t>
            </a:r>
            <a:r>
              <a:rPr sz="4950" spc="10">
                <a:solidFill>
                  <a:srgbClr val="40B5E6"/>
                </a:solidFill>
              </a:rPr>
              <a:t>T</a:t>
            </a:r>
            <a:endParaRPr sz="4950"/>
          </a:p>
        </p:txBody>
      </p:sp>
      <p:sp>
        <p:nvSpPr>
          <p:cNvPr id="6" name="object 6"/>
          <p:cNvSpPr/>
          <p:nvPr/>
        </p:nvSpPr>
        <p:spPr>
          <a:xfrm>
            <a:off x="941955" y="4788658"/>
            <a:ext cx="113027" cy="113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1955" y="5278442"/>
            <a:ext cx="113027" cy="113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1955" y="5768227"/>
            <a:ext cx="113027" cy="113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1955" y="6258011"/>
            <a:ext cx="113027" cy="113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1955" y="6747796"/>
            <a:ext cx="113027" cy="11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1955" y="7237580"/>
            <a:ext cx="113027" cy="11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1955" y="7727365"/>
            <a:ext cx="113027" cy="1130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1955" y="8217150"/>
            <a:ext cx="113027" cy="113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97389" y="2421517"/>
            <a:ext cx="7247255" cy="7272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4685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Helping manage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every day tasks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on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your  'to do'</a:t>
            </a:r>
            <a:r>
              <a:rPr sz="2800" spc="9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list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spc="20">
                <a:solidFill>
                  <a:srgbClr val="7CCC6B"/>
                </a:solidFill>
                <a:latin typeface="Arial"/>
                <a:cs typeface="Arial"/>
              </a:rPr>
              <a:t>Services</a:t>
            </a:r>
            <a:r>
              <a:rPr sz="2800" spc="50">
                <a:solidFill>
                  <a:srgbClr val="7CCC6B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7CCC6B"/>
                </a:solidFill>
                <a:latin typeface="Arial"/>
                <a:cs typeface="Arial"/>
              </a:rPr>
              <a:t>Include:</a:t>
            </a:r>
            <a:endParaRPr sz="2800">
              <a:latin typeface="Arial"/>
              <a:cs typeface="Arial"/>
            </a:endParaRPr>
          </a:p>
          <a:p>
            <a:pPr marL="483234">
              <a:lnSpc>
                <a:spcPct val="100000"/>
              </a:lnSpc>
              <a:spcBef>
                <a:spcPts val="2705"/>
              </a:spcBef>
            </a:pPr>
            <a:r>
              <a:rPr sz="2850" spc="20">
                <a:solidFill>
                  <a:srgbClr val="F2F4EC"/>
                </a:solidFill>
                <a:latin typeface="Arial"/>
                <a:cs typeface="Arial"/>
              </a:rPr>
              <a:t>Travel</a:t>
            </a:r>
            <a:endParaRPr sz="2850">
              <a:latin typeface="Arial"/>
              <a:cs typeface="Arial"/>
            </a:endParaRPr>
          </a:p>
          <a:p>
            <a:pPr marL="483234" marR="2670810">
              <a:lnSpc>
                <a:spcPts val="3860"/>
              </a:lnSpc>
              <a:spcBef>
                <a:spcPts val="200"/>
              </a:spcBef>
            </a:pPr>
            <a:r>
              <a:rPr sz="2850" spc="20">
                <a:solidFill>
                  <a:srgbClr val="F2F4EC"/>
                </a:solidFill>
                <a:latin typeface="Arial"/>
                <a:cs typeface="Arial"/>
              </a:rPr>
              <a:t>Sports </a:t>
            </a:r>
            <a:r>
              <a:rPr sz="285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850" spc="20">
                <a:solidFill>
                  <a:srgbClr val="F2F4EC"/>
                </a:solidFill>
                <a:latin typeface="Arial"/>
                <a:cs typeface="Arial"/>
              </a:rPr>
              <a:t>Recreation  Household Errands  Professional Services  Entertainment Planning  Housing </a:t>
            </a:r>
            <a:r>
              <a:rPr sz="2850" spc="15">
                <a:solidFill>
                  <a:srgbClr val="F2F4EC"/>
                </a:solidFill>
                <a:latin typeface="Arial"/>
                <a:cs typeface="Arial"/>
              </a:rPr>
              <a:t>and Real </a:t>
            </a:r>
            <a:r>
              <a:rPr sz="2850" spc="20">
                <a:solidFill>
                  <a:srgbClr val="F2F4EC"/>
                </a:solidFill>
                <a:latin typeface="Arial"/>
                <a:cs typeface="Arial"/>
              </a:rPr>
              <a:t>Estate  Cleaning</a:t>
            </a:r>
            <a:r>
              <a:rPr sz="2850" spc="4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50" spc="20">
                <a:solidFill>
                  <a:srgbClr val="F2F4EC"/>
                </a:solidFill>
                <a:latin typeface="Arial"/>
                <a:cs typeface="Arial"/>
              </a:rPr>
              <a:t>Services</a:t>
            </a:r>
            <a:endParaRPr sz="2850">
              <a:latin typeface="Arial"/>
              <a:cs typeface="Arial"/>
            </a:endParaRPr>
          </a:p>
          <a:p>
            <a:pPr marL="483234">
              <a:lnSpc>
                <a:spcPct val="100000"/>
              </a:lnSpc>
              <a:spcBef>
                <a:spcPts val="219"/>
              </a:spcBef>
            </a:pPr>
            <a:r>
              <a:rPr sz="2850" spc="15">
                <a:solidFill>
                  <a:srgbClr val="F2F4EC"/>
                </a:solidFill>
                <a:latin typeface="Arial"/>
                <a:cs typeface="Arial"/>
              </a:rPr>
              <a:t>Home Food</a:t>
            </a:r>
            <a:r>
              <a:rPr sz="2850" spc="9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50" spc="20">
                <a:solidFill>
                  <a:srgbClr val="F2F4EC"/>
                </a:solidFill>
                <a:latin typeface="Arial"/>
                <a:cs typeface="Arial"/>
              </a:rPr>
              <a:t>Delivery</a:t>
            </a:r>
            <a:endParaRPr sz="2850">
              <a:latin typeface="Arial"/>
              <a:cs typeface="Arial"/>
            </a:endParaRPr>
          </a:p>
          <a:p>
            <a:pPr marL="12700" marR="5080">
              <a:lnSpc>
                <a:spcPct val="112700"/>
              </a:lnSpc>
              <a:spcBef>
                <a:spcPts val="2195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Access 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a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Personal Assistant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via: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phone,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web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portal, mobile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app, and</a:t>
            </a:r>
            <a:r>
              <a:rPr sz="2800" spc="15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chat.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2692" y="5"/>
            <a:ext cx="8885306" cy="3563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02692" y="3468601"/>
            <a:ext cx="8885306" cy="45376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02692" y="7495499"/>
            <a:ext cx="8882931" cy="279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1561" y="255235"/>
            <a:ext cx="4392295" cy="17297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6709"/>
              </a:lnSpc>
              <a:spcBef>
                <a:spcPts val="95"/>
              </a:spcBef>
            </a:pPr>
            <a:r>
              <a:rPr sz="5600" spc="280">
                <a:solidFill>
                  <a:srgbClr val="7CCC6B"/>
                </a:solidFill>
              </a:rPr>
              <a:t>MEDICAL</a:t>
            </a:r>
            <a:endParaRPr sz="5600"/>
          </a:p>
          <a:p>
            <a:pPr marL="12700">
              <a:lnSpc>
                <a:spcPts val="6709"/>
              </a:lnSpc>
            </a:pPr>
            <a:r>
              <a:rPr sz="5600" spc="285">
                <a:solidFill>
                  <a:srgbClr val="7CCC6B"/>
                </a:solidFill>
              </a:rPr>
              <a:t>ADVOCACY</a:t>
            </a:r>
            <a:endParaRPr sz="5600"/>
          </a:p>
        </p:txBody>
      </p:sp>
      <p:sp>
        <p:nvSpPr>
          <p:cNvPr id="6" name="object 6"/>
          <p:cNvSpPr txBox="1"/>
          <p:nvPr/>
        </p:nvSpPr>
        <p:spPr>
          <a:xfrm>
            <a:off x="351561" y="2124434"/>
            <a:ext cx="7729220" cy="4464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AllOne Health Medical Advocates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lend </a:t>
            </a:r>
            <a:r>
              <a:rPr sz="2600">
                <a:solidFill>
                  <a:srgbClr val="F2F4EC"/>
                </a:solidFill>
                <a:latin typeface="Arial"/>
                <a:cs typeface="Arial"/>
              </a:rPr>
              <a:t>a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hand with  all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aspects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of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health care.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It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can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be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difficult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to 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understand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navigate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the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systems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choices  before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you. Our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advocates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can help you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interpret  medical information related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claims, coverage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and 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medical diagnosis.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Our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comprehensive approach  gives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you the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support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you need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make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important  decisions about taking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care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of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yourself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and your 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loved ones.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You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don’t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have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to be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alone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manage  </a:t>
            </a:r>
            <a:r>
              <a:rPr sz="2600" spc="15">
                <a:solidFill>
                  <a:srgbClr val="F2F4EC"/>
                </a:solidFill>
                <a:latin typeface="Arial"/>
                <a:cs typeface="Arial"/>
              </a:rPr>
              <a:t>the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complexity </a:t>
            </a:r>
            <a:r>
              <a:rPr sz="2600" spc="10">
                <a:solidFill>
                  <a:srgbClr val="F2F4EC"/>
                </a:solidFill>
                <a:latin typeface="Arial"/>
                <a:cs typeface="Arial"/>
              </a:rPr>
              <a:t>of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health</a:t>
            </a:r>
            <a:r>
              <a:rPr sz="2600" spc="14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600" spc="20">
                <a:solidFill>
                  <a:srgbClr val="F2F4EC"/>
                </a:solidFill>
                <a:latin typeface="Arial"/>
                <a:cs typeface="Arial"/>
              </a:rPr>
              <a:t>care.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8229" y="7618770"/>
            <a:ext cx="92460" cy="92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8229" y="8044089"/>
            <a:ext cx="92460" cy="92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8229" y="8469408"/>
            <a:ext cx="92460" cy="924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8229" y="8894727"/>
            <a:ext cx="92460" cy="92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8229" y="9320046"/>
            <a:ext cx="92460" cy="92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1561" y="6850659"/>
            <a:ext cx="4236085" cy="26911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408305" marR="899794" indent="-396240">
              <a:lnSpc>
                <a:spcPct val="124100"/>
              </a:lnSpc>
              <a:spcBef>
                <a:spcPts val="320"/>
              </a:spcBef>
            </a:pPr>
            <a:r>
              <a:rPr sz="2400" b="1" spc="10">
                <a:solidFill>
                  <a:srgbClr val="40B5E6"/>
                </a:solidFill>
                <a:latin typeface="Arial"/>
                <a:cs typeface="Arial"/>
              </a:rPr>
              <a:t>For </a:t>
            </a:r>
            <a:r>
              <a:rPr sz="2400" b="1" spc="15">
                <a:solidFill>
                  <a:srgbClr val="40B5E6"/>
                </a:solidFill>
                <a:latin typeface="Arial"/>
                <a:cs typeface="Arial"/>
              </a:rPr>
              <a:t>Help With:  </a:t>
            </a: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Insurance Navigation  Doctor</a:t>
            </a:r>
            <a:r>
              <a:rPr sz="2400" spc="3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Referrals</a:t>
            </a:r>
            <a:endParaRPr sz="2400">
              <a:latin typeface="Arial"/>
              <a:cs typeface="Arial"/>
            </a:endParaRPr>
          </a:p>
          <a:p>
            <a:pPr marL="408305" marR="5080" algn="just">
              <a:lnSpc>
                <a:spcPct val="116300"/>
              </a:lnSpc>
            </a:pP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Health Care Transportation  Durable Medical Equipment  Discharge</a:t>
            </a:r>
            <a:r>
              <a:rPr sz="2400" spc="4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Planning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25147" y="7618770"/>
            <a:ext cx="92460" cy="924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25147" y="8044089"/>
            <a:ext cx="92460" cy="924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25147" y="8469408"/>
            <a:ext cx="92460" cy="924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25147" y="8894727"/>
            <a:ext cx="92460" cy="924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434615" y="7389638"/>
            <a:ext cx="3387725" cy="2152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42060">
              <a:lnSpc>
                <a:spcPct val="116300"/>
              </a:lnSpc>
              <a:spcBef>
                <a:spcPts val="100"/>
              </a:spcBef>
            </a:pP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Care Transition  Geriatric</a:t>
            </a:r>
            <a:r>
              <a:rPr sz="2400" spc="2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Care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16300"/>
              </a:lnSpc>
            </a:pP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Advocacy </a:t>
            </a:r>
            <a:r>
              <a:rPr sz="2400" spc="10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400" spc="15">
                <a:solidFill>
                  <a:srgbClr val="F2F4EC"/>
                </a:solidFill>
                <a:latin typeface="Arial"/>
                <a:cs typeface="Arial"/>
              </a:rPr>
              <a:t>Research  Medical Appointment  Preparation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9078"/>
            <a:ext cx="4695824" cy="10086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91075" y="99077"/>
            <a:ext cx="4695824" cy="5000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91075" y="5194952"/>
            <a:ext cx="4695824" cy="4991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714996" y="459517"/>
            <a:ext cx="4326255" cy="15227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456565">
              <a:lnSpc>
                <a:spcPts val="5820"/>
              </a:lnSpc>
              <a:spcBef>
                <a:spcPts val="409"/>
              </a:spcBef>
            </a:pPr>
            <a:r>
              <a:rPr sz="4950" spc="305">
                <a:solidFill>
                  <a:srgbClr val="40B5E6"/>
                </a:solidFill>
              </a:rPr>
              <a:t>WORK/LIF</a:t>
            </a:r>
            <a:r>
              <a:rPr sz="4950" spc="5">
                <a:solidFill>
                  <a:srgbClr val="40B5E6"/>
                </a:solidFill>
              </a:rPr>
              <a:t>E  </a:t>
            </a:r>
            <a:r>
              <a:rPr sz="4950" spc="305">
                <a:solidFill>
                  <a:srgbClr val="40B5E6"/>
                </a:solidFill>
              </a:rPr>
              <a:t>RESOURCE</a:t>
            </a:r>
            <a:r>
              <a:rPr sz="4950" spc="10">
                <a:solidFill>
                  <a:srgbClr val="40B5E6"/>
                </a:solidFill>
              </a:rPr>
              <a:t>S</a:t>
            </a:r>
            <a:endParaRPr sz="4950"/>
          </a:p>
        </p:txBody>
      </p:sp>
      <p:sp>
        <p:nvSpPr>
          <p:cNvPr id="6" name="object 6"/>
          <p:cNvSpPr txBox="1"/>
          <p:nvPr/>
        </p:nvSpPr>
        <p:spPr>
          <a:xfrm>
            <a:off x="10308398" y="2384621"/>
            <a:ext cx="7211059" cy="43999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Navigating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the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practical challenges</a:t>
            </a:r>
            <a:r>
              <a:rPr sz="2800" spc="15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12700"/>
              </a:lnSpc>
            </a:pP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life, while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handling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the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demands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of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your job  can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be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stressful. AllOne Health Work/Life  resources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referral services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are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designed 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provide knowledgeable consultation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and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customized guidance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assist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with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gaining  resolution </a:t>
            </a:r>
            <a:r>
              <a:rPr sz="2800" spc="10">
                <a:solidFill>
                  <a:srgbClr val="F2F4EC"/>
                </a:solidFill>
                <a:latin typeface="Arial"/>
                <a:cs typeface="Arial"/>
              </a:rPr>
              <a:t>to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everyday</a:t>
            </a:r>
            <a:r>
              <a:rPr sz="2800" spc="125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hurdles.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950">
              <a:latin typeface="Arial"/>
              <a:cs typeface="Arial"/>
            </a:endParaRPr>
          </a:p>
          <a:p>
            <a:pPr marR="344170" algn="ctr">
              <a:lnSpc>
                <a:spcPct val="100000"/>
              </a:lnSpc>
            </a:pPr>
            <a:r>
              <a:rPr sz="2800" b="1" spc="15">
                <a:solidFill>
                  <a:srgbClr val="7CCC6B"/>
                </a:solidFill>
                <a:latin typeface="Arial"/>
                <a:cs typeface="Arial"/>
              </a:rPr>
              <a:t>For Help</a:t>
            </a:r>
            <a:r>
              <a:rPr sz="2800" b="1" spc="85">
                <a:solidFill>
                  <a:srgbClr val="7CCC6B"/>
                </a:solidFill>
                <a:latin typeface="Arial"/>
                <a:cs typeface="Arial"/>
              </a:rPr>
              <a:t> </a:t>
            </a:r>
            <a:r>
              <a:rPr sz="2800" b="1" spc="15">
                <a:solidFill>
                  <a:srgbClr val="7CCC6B"/>
                </a:solidFill>
                <a:latin typeface="Arial"/>
                <a:cs typeface="Arial"/>
              </a:rPr>
              <a:t>With: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117740" y="7375958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117740" y="7856753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17740" y="8337549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17740" y="8818344"/>
            <a:ext cx="110952" cy="110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117740" y="9299140"/>
            <a:ext cx="110952" cy="1109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437610" y="7101484"/>
            <a:ext cx="2363470" cy="242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Childcare  Eldercare  Housing  Transportatio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n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Adoption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253288" y="7375958"/>
            <a:ext cx="110952" cy="110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253288" y="7856753"/>
            <a:ext cx="110952" cy="110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253288" y="8337549"/>
            <a:ext cx="110952" cy="110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253288" y="8818344"/>
            <a:ext cx="110952" cy="110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573156" y="7101484"/>
            <a:ext cx="2360295" cy="2429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0250">
              <a:lnSpc>
                <a:spcPct val="112700"/>
              </a:lnSpc>
              <a:spcBef>
                <a:spcPts val="100"/>
              </a:spcBef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Educatio</a:t>
            </a:r>
            <a:r>
              <a:rPr sz="2800" spc="-5">
                <a:solidFill>
                  <a:srgbClr val="F2F4EC"/>
                </a:solidFill>
                <a:latin typeface="Arial"/>
                <a:cs typeface="Arial"/>
              </a:rPr>
              <a:t>n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Wellness 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Pet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Care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12700"/>
              </a:lnSpc>
            </a:pP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Special</a:t>
            </a:r>
            <a:r>
              <a:rPr sz="2800" spc="-20">
                <a:solidFill>
                  <a:srgbClr val="F2F4EC"/>
                </a:solidFill>
                <a:latin typeface="Arial"/>
                <a:cs typeface="Arial"/>
              </a:rPr>
              <a:t> </a:t>
            </a:r>
            <a:r>
              <a:rPr sz="2800" spc="15">
                <a:solidFill>
                  <a:srgbClr val="F2F4EC"/>
                </a:solidFill>
                <a:latin typeface="Arial"/>
                <a:cs typeface="Arial"/>
              </a:rPr>
              <a:t>Needs  </a:t>
            </a:r>
            <a:r>
              <a:rPr sz="2800" spc="20">
                <a:solidFill>
                  <a:srgbClr val="F2F4EC"/>
                </a:solidFill>
                <a:latin typeface="Arial"/>
                <a:cs typeface="Arial"/>
              </a:rPr>
              <a:t>Support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525000"/>
            <a:ext cx="18288000" cy="762000"/>
          </a:xfrm>
          <a:custGeom>
            <a:avLst/>
            <a:gdLst/>
            <a:ahLst/>
            <a:cxnLst/>
            <a:rect l="l" t="t" r="r" b="b"/>
            <a:pathLst>
              <a:path w="18288000" h="762000">
                <a:moveTo>
                  <a:pt x="0" y="761999"/>
                </a:moveTo>
                <a:lnTo>
                  <a:pt x="18287999" y="761999"/>
                </a:lnTo>
                <a:lnTo>
                  <a:pt x="18287999" y="0"/>
                </a:lnTo>
                <a:lnTo>
                  <a:pt x="0" y="0"/>
                </a:lnTo>
                <a:lnTo>
                  <a:pt x="0" y="761999"/>
                </a:lnTo>
                <a:close/>
              </a:path>
            </a:pathLst>
          </a:custGeom>
          <a:solidFill>
            <a:srgbClr val="7CCC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8700" y="2166924"/>
            <a:ext cx="16192809" cy="3287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/>
              <a:t>Expanded Access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6000" y="6080025"/>
            <a:ext cx="16847185" cy="40005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800" b="1" spc="20">
                <a:solidFill>
                  <a:srgbClr val="041B20"/>
                </a:solidFill>
                <a:latin typeface="Arial"/>
                <a:cs typeface="Arial"/>
              </a:rPr>
              <a:t>REDEFINING </a:t>
            </a:r>
            <a:r>
              <a:rPr sz="2800" b="1" spc="15">
                <a:solidFill>
                  <a:srgbClr val="041B20"/>
                </a:solidFill>
                <a:latin typeface="Arial"/>
                <a:cs typeface="Arial"/>
              </a:rPr>
              <a:t>THE </a:t>
            </a:r>
            <a:r>
              <a:rPr sz="2800" b="1" spc="20">
                <a:solidFill>
                  <a:srgbClr val="041B20"/>
                </a:solidFill>
                <a:latin typeface="Arial"/>
                <a:cs typeface="Arial"/>
              </a:rPr>
              <a:t>CLASSIC</a:t>
            </a:r>
            <a:r>
              <a:rPr sz="2800" b="1" spc="125">
                <a:solidFill>
                  <a:srgbClr val="041B20"/>
                </a:solidFill>
                <a:latin typeface="Arial"/>
                <a:cs typeface="Arial"/>
              </a:rPr>
              <a:t> </a:t>
            </a:r>
            <a:r>
              <a:rPr sz="2800" b="1" spc="15">
                <a:solidFill>
                  <a:srgbClr val="041B20"/>
                </a:solidFill>
                <a:latin typeface="Arial"/>
                <a:cs typeface="Arial"/>
              </a:rPr>
              <a:t>EAP</a:t>
            </a:r>
            <a:endParaRPr sz="2800">
              <a:latin typeface="Arial"/>
              <a:cs typeface="Arial"/>
            </a:endParaRPr>
          </a:p>
          <a:p>
            <a:pPr marL="12700" marR="1577975">
              <a:lnSpc>
                <a:spcPct val="112100"/>
              </a:lnSpc>
            </a:pPr>
            <a:r>
              <a:rPr sz="2800" spc="15">
                <a:solidFill>
                  <a:srgbClr val="041B20"/>
                </a:solidFill>
                <a:latin typeface="Arial"/>
                <a:cs typeface="Arial"/>
              </a:rPr>
              <a:t>Our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Total Well-Being model offers everyday solutions </a:t>
            </a:r>
            <a:r>
              <a:rPr sz="2800" spc="15">
                <a:solidFill>
                  <a:srgbClr val="041B20"/>
                </a:solidFill>
                <a:latin typeface="Arial"/>
                <a:cs typeface="Arial"/>
              </a:rPr>
              <a:t>for you and your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family. </a:t>
            </a:r>
            <a:r>
              <a:rPr sz="2800" spc="15">
                <a:solidFill>
                  <a:srgbClr val="041B20"/>
                </a:solidFill>
                <a:latin typeface="Arial"/>
                <a:cs typeface="Arial"/>
              </a:rPr>
              <a:t>Our goal </a:t>
            </a:r>
            <a:r>
              <a:rPr sz="2800" spc="10">
                <a:solidFill>
                  <a:srgbClr val="041B20"/>
                </a:solidFill>
                <a:latin typeface="Arial"/>
                <a:cs typeface="Arial"/>
              </a:rPr>
              <a:t>is to 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create meaningful connections through </a:t>
            </a:r>
            <a:r>
              <a:rPr sz="2800" spc="15">
                <a:solidFill>
                  <a:srgbClr val="041B20"/>
                </a:solidFill>
                <a:latin typeface="Arial"/>
                <a:cs typeface="Arial"/>
              </a:rPr>
              <a:t>our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broad range </a:t>
            </a:r>
            <a:r>
              <a:rPr sz="2800" spc="10">
                <a:solidFill>
                  <a:srgbClr val="041B20"/>
                </a:solidFill>
                <a:latin typeface="Arial"/>
                <a:cs typeface="Arial"/>
              </a:rPr>
              <a:t>of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services </a:t>
            </a:r>
            <a:r>
              <a:rPr sz="2800" spc="15">
                <a:solidFill>
                  <a:srgbClr val="041B20"/>
                </a:solidFill>
                <a:latin typeface="Arial"/>
                <a:cs typeface="Arial"/>
              </a:rPr>
              <a:t>and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multiple access</a:t>
            </a:r>
            <a:r>
              <a:rPr sz="2800" spc="484">
                <a:solidFill>
                  <a:srgbClr val="041B20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points.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10">
                <a:solidFill>
                  <a:srgbClr val="041B20"/>
                </a:solidFill>
                <a:latin typeface="Arial"/>
                <a:cs typeface="Arial"/>
              </a:rPr>
              <a:t>TO </a:t>
            </a:r>
            <a:r>
              <a:rPr sz="2800" b="1" spc="20">
                <a:solidFill>
                  <a:srgbClr val="041B20"/>
                </a:solidFill>
                <a:latin typeface="Arial"/>
                <a:cs typeface="Arial"/>
              </a:rPr>
              <a:t>SCHEDULE </a:t>
            </a:r>
            <a:r>
              <a:rPr sz="2800" b="1">
                <a:solidFill>
                  <a:srgbClr val="041B20"/>
                </a:solidFill>
                <a:latin typeface="Arial"/>
                <a:cs typeface="Arial"/>
              </a:rPr>
              <a:t>A </a:t>
            </a:r>
            <a:r>
              <a:rPr sz="2800" b="1" spc="20">
                <a:solidFill>
                  <a:srgbClr val="041B20"/>
                </a:solidFill>
                <a:latin typeface="Arial"/>
                <a:cs typeface="Arial"/>
              </a:rPr>
              <a:t>CONFIDENTIAL</a:t>
            </a:r>
            <a:r>
              <a:rPr sz="2800" b="1" spc="185">
                <a:solidFill>
                  <a:srgbClr val="041B20"/>
                </a:solidFill>
                <a:latin typeface="Arial"/>
                <a:cs typeface="Arial"/>
              </a:rPr>
              <a:t> </a:t>
            </a:r>
            <a:r>
              <a:rPr sz="2800" b="1" spc="20">
                <a:solidFill>
                  <a:srgbClr val="041B20"/>
                </a:solidFill>
                <a:latin typeface="Arial"/>
                <a:cs typeface="Arial"/>
              </a:rPr>
              <a:t>APPOINTMENT: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Contact </a:t>
            </a:r>
            <a:r>
              <a:rPr sz="2800" spc="10">
                <a:solidFill>
                  <a:srgbClr val="041B20"/>
                </a:solidFill>
                <a:latin typeface="Arial"/>
                <a:cs typeface="Arial"/>
              </a:rPr>
              <a:t>us at </a:t>
            </a:r>
            <a:r>
              <a:rPr sz="2800" b="1" spc="20">
                <a:solidFill>
                  <a:srgbClr val="7CCC6B"/>
                </a:solidFill>
                <a:latin typeface="Arial"/>
                <a:cs typeface="Arial"/>
              </a:rPr>
              <a:t>(844) 871-3577 </a:t>
            </a:r>
            <a:r>
              <a:rPr sz="2800" spc="10">
                <a:solidFill>
                  <a:srgbClr val="041B20"/>
                </a:solidFill>
                <a:latin typeface="Arial"/>
                <a:cs typeface="Arial"/>
              </a:rPr>
              <a:t>or </a:t>
            </a:r>
            <a:r>
              <a:rPr sz="2800" spc="20">
                <a:solidFill>
                  <a:srgbClr val="041B20"/>
                </a:solidFill>
                <a:latin typeface="Arial"/>
                <a:cs typeface="Arial"/>
              </a:rPr>
              <a:t>visit </a:t>
            </a:r>
            <a:r>
              <a:rPr sz="2800" spc="10">
                <a:solidFill>
                  <a:srgbClr val="041B20"/>
                </a:solidFill>
                <a:latin typeface="Arial"/>
                <a:cs typeface="Arial"/>
              </a:rPr>
              <a:t>us at</a:t>
            </a:r>
            <a:r>
              <a:rPr sz="2800" spc="360">
                <a:solidFill>
                  <a:srgbClr val="041B20"/>
                </a:solidFill>
                <a:latin typeface="Arial"/>
                <a:cs typeface="Arial"/>
              </a:rPr>
              <a:t> </a:t>
            </a:r>
            <a:r>
              <a:rPr sz="2800" b="1" spc="20">
                <a:solidFill>
                  <a:srgbClr val="40B5E6"/>
                </a:solidFill>
                <a:latin typeface="Arial"/>
                <a:cs typeface="Arial"/>
                <a:hlinkClick r:id="rId3"/>
              </a:rPr>
              <a:t>www.encompass.us.com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255"/>
              </a:spcBef>
            </a:pPr>
            <a:r>
              <a:rPr sz="2400" spc="70">
                <a:solidFill>
                  <a:srgbClr val="151715"/>
                </a:solidFill>
                <a:latin typeface="Arial"/>
                <a:cs typeface="Arial"/>
              </a:rPr>
              <a:t>WELL </a:t>
            </a:r>
            <a:r>
              <a:rPr sz="2400" spc="75">
                <a:solidFill>
                  <a:srgbClr val="151715"/>
                </a:solidFill>
                <a:latin typeface="Arial"/>
                <a:cs typeface="Arial"/>
              </a:rPr>
              <a:t>BEING, </a:t>
            </a:r>
            <a:r>
              <a:rPr sz="2400" spc="70">
                <a:solidFill>
                  <a:srgbClr val="151715"/>
                </a:solidFill>
                <a:latin typeface="Arial"/>
                <a:cs typeface="Arial"/>
              </a:rPr>
              <a:t>DONE</a:t>
            </a:r>
            <a:r>
              <a:rPr sz="2400" spc="365">
                <a:solidFill>
                  <a:srgbClr val="151715"/>
                </a:solidFill>
                <a:latin typeface="Arial"/>
                <a:cs typeface="Arial"/>
              </a:rPr>
              <a:t> </a:t>
            </a:r>
            <a:r>
              <a:rPr sz="2400" spc="70">
                <a:solidFill>
                  <a:srgbClr val="151715"/>
                </a:solidFill>
                <a:latin typeface="Arial"/>
                <a:cs typeface="Arial"/>
              </a:rPr>
              <a:t>WELL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63669" y="6369805"/>
            <a:ext cx="1676399" cy="1714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3004788"/>
            <a:ext cx="5459730" cy="9855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399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b="0" i="0" u="none" strike="noStrike" kern="1200" cap="none" spc="484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MY</a:t>
            </a:r>
            <a:r>
              <a:rPr kumimoji="0" sz="2250" b="0" i="0" u="none" strike="noStrike" kern="1200" cap="none" spc="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250" b="0" i="0" u="none" strike="noStrike" kern="1200" cap="none" spc="25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LIFE</a:t>
            </a:r>
            <a:r>
              <a:rPr kumimoji="0" sz="2250" b="0" i="0" u="none" strike="noStrike" kern="1200" cap="none" spc="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250" b="0" i="0" u="none" strike="noStrike" kern="1200" cap="none" spc="41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EXPERT</a:t>
            </a:r>
            <a:r>
              <a:rPr kumimoji="0" sz="2250" b="0" i="0" u="none" strike="noStrike" kern="1200" cap="none" spc="1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250" b="0" i="0" u="none" strike="noStrike" kern="1200" cap="none" spc="409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ALLOWS</a:t>
            </a:r>
            <a:r>
              <a:rPr kumimoji="0" sz="2250" b="0" i="0" u="none" strike="noStrike" kern="1200" cap="none" spc="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250" b="0" i="0" u="none" strike="noStrike" kern="1200" cap="none" spc="41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YOU  </a:t>
            </a:r>
            <a:r>
              <a:rPr kumimoji="0" sz="2250" b="0" i="0" u="none" strike="noStrike" kern="1200" cap="none" spc="34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ACCESS</a:t>
            </a:r>
            <a:r>
              <a:rPr kumimoji="0" sz="2250" b="0" i="0" u="none" strike="noStrike" kern="1200" cap="none" spc="1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250" b="0" i="0" u="none" strike="noStrike" kern="1200" cap="none" spc="29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TO</a:t>
            </a:r>
            <a:r>
              <a:rPr kumimoji="0" sz="2050" b="0" i="0" u="none" strike="noStrike" kern="1200" cap="none" spc="29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:</a:t>
            </a:r>
            <a:endParaRPr kumimoji="0" sz="2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5602" y="4454895"/>
            <a:ext cx="83434" cy="83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45602" y="5164090"/>
            <a:ext cx="83434" cy="83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5602" y="5873285"/>
            <a:ext cx="83434" cy="83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5602" y="6227883"/>
            <a:ext cx="83434" cy="834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5602" y="6937078"/>
            <a:ext cx="83434" cy="83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45602" y="7646272"/>
            <a:ext cx="83434" cy="834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45602" y="8000870"/>
            <a:ext cx="83434" cy="834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4908" y="4262268"/>
            <a:ext cx="5461000" cy="3926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2825" lvl="0" indent="0" algn="l" defTabSz="914400" rtl="0" eaLnBrk="1" fontAlgn="auto" latinLnBrk="0" hangingPunct="1">
              <a:lnSpc>
                <a:spcPct val="119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1" i="0" u="none" strike="noStrike" kern="1200" cap="none" spc="2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THOUSANDS of </a:t>
            </a:r>
            <a:r>
              <a:rPr kumimoji="0" sz="1950" b="1" i="0" u="none" strike="noStrike" kern="1200" cap="none" spc="3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articles, videos,</a:t>
            </a:r>
            <a:r>
              <a:rPr kumimoji="0" sz="1950" b="1" i="0" u="none" strike="noStrike" kern="1200" cap="none" spc="-33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6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 </a:t>
            </a:r>
            <a:r>
              <a:rPr kumimoji="0" sz="1950" b="1" i="0" u="none" strike="noStrike" kern="1200" cap="none" spc="5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worksheets</a:t>
            </a:r>
            <a:endParaRPr kumimoji="0" sz="1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1" i="0" u="none" strike="noStrike" kern="1200" cap="none" spc="4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Quick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7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Health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6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Lifestyle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1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assessments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6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 </a:t>
            </a:r>
            <a:r>
              <a:rPr kumimoji="0" sz="1950" b="1" i="0" u="none" strike="noStrike" kern="1200" cap="none" spc="2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surveys</a:t>
            </a:r>
            <a:endParaRPr kumimoji="0" sz="1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1" i="0" u="none" strike="noStrike" kern="1200" cap="none" spc="7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Interactive</a:t>
            </a:r>
            <a:r>
              <a:rPr kumimoji="0" sz="1950" b="1" i="0" u="none" strike="noStrike" kern="1200" cap="none" spc="-5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4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checklists</a:t>
            </a:r>
            <a:endParaRPr kumimoji="0" sz="1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62230" lvl="0" indent="0" algn="l" defTabSz="914400" rtl="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1" i="0" u="none" strike="noStrike" kern="1200" cap="none" spc="3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Events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6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Calendar</a:t>
            </a:r>
            <a:r>
              <a:rPr kumimoji="0" sz="1950" b="1" i="0" u="none" strike="noStrike" kern="1200" cap="none" spc="-4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3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1950" b="1" i="0" u="none" strike="noStrike" kern="1200" cap="none" spc="-4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7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sz="1950" b="1" i="0" u="none" strike="noStrike" kern="1200" cap="none" spc="-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latest</a:t>
            </a:r>
            <a:r>
              <a:rPr kumimoji="0" sz="1950" b="1" i="0" u="none" strike="noStrike" kern="1200" cap="none" spc="-4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5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webinars</a:t>
            </a:r>
            <a:r>
              <a:rPr kumimoji="0" sz="1950" b="1" i="0" u="none" strike="noStrike" kern="1200" cap="none" spc="-4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6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 </a:t>
            </a:r>
            <a:r>
              <a:rPr kumimoji="0" sz="1950" b="1" i="0" u="none" strike="noStrike" kern="1200" cap="none" spc="5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online </a:t>
            </a:r>
            <a:r>
              <a:rPr kumimoji="0" sz="1950" b="1" i="0" u="none" strike="noStrike" kern="1200" cap="none" spc="6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training</a:t>
            </a:r>
            <a:r>
              <a:rPr kumimoji="0" sz="1950" b="1" i="0" u="none" strike="noStrike" kern="1200" cap="none" spc="-15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-1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sessions</a:t>
            </a:r>
            <a:endParaRPr kumimoji="0" sz="1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80010" lvl="0" indent="0" algn="l" defTabSz="914400" rtl="0" eaLnBrk="1" fontAlgn="auto" latinLnBrk="0" hangingPunct="1">
              <a:lnSpc>
                <a:spcPct val="1193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1" i="0" u="none" strike="noStrike" kern="1200" cap="none" spc="1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Your </a:t>
            </a:r>
            <a:r>
              <a:rPr kumimoji="0" sz="1950" b="1" i="0" u="none" strike="noStrike" kern="1200" cap="none" spc="4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company's </a:t>
            </a:r>
            <a:r>
              <a:rPr kumimoji="0" sz="1950" b="1" i="0" u="none" strike="noStrike" kern="1200" cap="none" spc="-1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HR </a:t>
            </a:r>
            <a:r>
              <a:rPr kumimoji="0" sz="1950" b="1" i="0" u="none" strike="noStrike" kern="1200" cap="none" spc="4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info </a:t>
            </a:r>
            <a:r>
              <a:rPr kumimoji="0" sz="1950" b="1" i="0" u="none" strike="noStrike" kern="1200" cap="none" spc="6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sz="1950" b="1" i="0" u="none" strike="noStrike" kern="1200" cap="none" spc="-36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7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company-wide  </a:t>
            </a:r>
            <a:r>
              <a:rPr kumimoji="0" sz="1950" b="1" i="0" u="none" strike="noStrike" kern="1200" cap="none" spc="4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alerts</a:t>
            </a:r>
            <a:endParaRPr kumimoji="0" sz="1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1293495" lvl="0" indent="0" algn="l" defTabSz="914400" rtl="0" eaLnBrk="1" fontAlgn="auto" latinLnBrk="0" hangingPunct="1">
              <a:lnSpc>
                <a:spcPct val="119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1" i="0" u="none" strike="noStrike" kern="1200" cap="none" spc="3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Build </a:t>
            </a:r>
            <a:r>
              <a:rPr kumimoji="0" sz="1950" b="1" i="0" u="none" strike="noStrike" kern="1200" cap="none" spc="4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your </a:t>
            </a:r>
            <a:r>
              <a:rPr kumimoji="0" sz="1950" b="1" i="0" u="none" strike="noStrike" kern="1200" cap="none" spc="7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own </a:t>
            </a:r>
            <a:r>
              <a:rPr kumimoji="0" sz="1950" b="1" i="0" u="none" strike="noStrike" kern="1200" cap="none" spc="60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Employee </a:t>
            </a:r>
            <a:r>
              <a:rPr kumimoji="0" sz="1950" b="1" i="0" u="none" strike="noStrike" kern="1200" cap="none" spc="35" normalizeH="0" baseline="0" noProof="0">
                <a:ln>
                  <a:noFill/>
                </a:ln>
                <a:solidFill>
                  <a:srgbClr val="7CCC6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Profile  </a:t>
            </a:r>
            <a:r>
              <a:rPr kumimoji="0" sz="1950" b="1" i="0" u="none" strike="noStrike" kern="1200" cap="none" spc="16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24/7 </a:t>
            </a:r>
            <a:r>
              <a:rPr kumimoji="0" sz="1950" b="1" i="0" u="none" strike="noStrike" kern="1200" cap="none" spc="4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instant, </a:t>
            </a:r>
            <a:r>
              <a:rPr kumimoji="0" sz="1950" b="1" i="0" u="none" strike="noStrike" kern="1200" cap="none" spc="65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confidential</a:t>
            </a:r>
            <a:r>
              <a:rPr kumimoji="0" sz="1950" b="1" i="0" u="none" strike="noStrike" kern="1200" cap="none" spc="-39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950" b="1" i="0" u="none" strike="noStrike" kern="1200" cap="none" spc="50" normalizeH="0" baseline="0" noProof="0">
                <a:ln>
                  <a:noFill/>
                </a:ln>
                <a:solidFill>
                  <a:srgbClr val="40B5E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support</a:t>
            </a:r>
            <a:endParaRPr kumimoji="0" sz="1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02750" y="8501430"/>
            <a:ext cx="4804504" cy="3077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0" i="0" u="none" strike="noStrike" kern="1200" cap="none" spc="21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TO</a:t>
            </a:r>
            <a:r>
              <a:rPr kumimoji="0" sz="1900" b="0" i="0" u="none" strike="noStrike" kern="1200" cap="none" spc="-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900" b="0" i="0" u="none" strike="noStrike" kern="1200" cap="none" spc="20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LOG</a:t>
            </a:r>
            <a:r>
              <a:rPr kumimoji="0" sz="1900" b="0" i="0" u="none" strike="noStrike" kern="1200" cap="none" spc="-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900" b="0" i="0" u="none" strike="noStrike" kern="1200" cap="none" spc="1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IN</a:t>
            </a:r>
            <a:r>
              <a:rPr kumimoji="0" sz="1900" b="0" i="0" u="none" strike="noStrike" kern="1200" cap="none" spc="1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,</a:t>
            </a:r>
            <a:r>
              <a:rPr kumimoji="0" sz="1900" b="0" i="0" u="none" strike="noStrike" kern="1200" cap="none" spc="20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900" b="0" i="0" u="none" strike="noStrike" kern="1200" cap="none" spc="22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USE</a:t>
            </a:r>
            <a:r>
              <a:rPr kumimoji="0" sz="1900" b="0" i="0" u="none" strike="noStrike" kern="1200" cap="none" spc="-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900" b="0" i="0" u="none" strike="noStrike" kern="1200" cap="none" spc="30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COMPANY</a:t>
            </a:r>
            <a:r>
              <a:rPr kumimoji="0" sz="1900" b="0" i="0" u="none" strike="noStrike" kern="1200" cap="none" spc="-2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900" b="0" i="0" u="none" strike="noStrike" kern="1200" cap="none" spc="22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CODE</a:t>
            </a:r>
            <a:r>
              <a:rPr kumimoji="0" sz="1900" b="0" i="0" u="none" strike="noStrike" kern="1200" cap="none" spc="22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:</a:t>
            </a: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21420" y="3140705"/>
            <a:ext cx="2840990" cy="5807075"/>
          </a:xfrm>
          <a:custGeom>
            <a:avLst/>
            <a:gdLst/>
            <a:ahLst/>
            <a:cxnLst/>
            <a:rect l="l" t="t" r="r" b="b"/>
            <a:pathLst>
              <a:path w="2840990" h="5807075">
                <a:moveTo>
                  <a:pt x="2440341" y="5806527"/>
                </a:moveTo>
                <a:lnTo>
                  <a:pt x="400503" y="5806527"/>
                </a:lnTo>
                <a:lnTo>
                  <a:pt x="353819" y="5803828"/>
                </a:lnTo>
                <a:lnTo>
                  <a:pt x="308710" y="5795932"/>
                </a:lnTo>
                <a:lnTo>
                  <a:pt x="265479" y="5783141"/>
                </a:lnTo>
                <a:lnTo>
                  <a:pt x="224426" y="5765757"/>
                </a:lnTo>
                <a:lnTo>
                  <a:pt x="185853" y="5744081"/>
                </a:lnTo>
                <a:lnTo>
                  <a:pt x="150061" y="5718415"/>
                </a:lnTo>
                <a:lnTo>
                  <a:pt x="117351" y="5689060"/>
                </a:lnTo>
                <a:lnTo>
                  <a:pt x="88025" y="5656318"/>
                </a:lnTo>
                <a:lnTo>
                  <a:pt x="62384" y="5620490"/>
                </a:lnTo>
                <a:lnTo>
                  <a:pt x="40729" y="5581879"/>
                </a:lnTo>
                <a:lnTo>
                  <a:pt x="23362" y="5540786"/>
                </a:lnTo>
                <a:lnTo>
                  <a:pt x="10584" y="5497513"/>
                </a:lnTo>
                <a:lnTo>
                  <a:pt x="2696" y="5452360"/>
                </a:lnTo>
                <a:lnTo>
                  <a:pt x="0" y="5405630"/>
                </a:lnTo>
                <a:lnTo>
                  <a:pt x="0" y="400896"/>
                </a:lnTo>
                <a:lnTo>
                  <a:pt x="2696" y="354166"/>
                </a:lnTo>
                <a:lnTo>
                  <a:pt x="10584" y="309013"/>
                </a:lnTo>
                <a:lnTo>
                  <a:pt x="23362" y="265740"/>
                </a:lnTo>
                <a:lnTo>
                  <a:pt x="40729" y="224647"/>
                </a:lnTo>
                <a:lnTo>
                  <a:pt x="62384" y="186035"/>
                </a:lnTo>
                <a:lnTo>
                  <a:pt x="88025" y="150208"/>
                </a:lnTo>
                <a:lnTo>
                  <a:pt x="117351" y="117466"/>
                </a:lnTo>
                <a:lnTo>
                  <a:pt x="150061" y="88111"/>
                </a:lnTo>
                <a:lnTo>
                  <a:pt x="185853" y="62445"/>
                </a:lnTo>
                <a:lnTo>
                  <a:pt x="224427" y="40769"/>
                </a:lnTo>
                <a:lnTo>
                  <a:pt x="265480" y="23385"/>
                </a:lnTo>
                <a:lnTo>
                  <a:pt x="308711" y="10594"/>
                </a:lnTo>
                <a:lnTo>
                  <a:pt x="353820" y="2698"/>
                </a:lnTo>
                <a:lnTo>
                  <a:pt x="400503" y="0"/>
                </a:lnTo>
                <a:lnTo>
                  <a:pt x="2440343" y="0"/>
                </a:lnTo>
                <a:lnTo>
                  <a:pt x="2487026" y="2698"/>
                </a:lnTo>
                <a:lnTo>
                  <a:pt x="2532134" y="10594"/>
                </a:lnTo>
                <a:lnTo>
                  <a:pt x="2575365" y="23385"/>
                </a:lnTo>
                <a:lnTo>
                  <a:pt x="2616418" y="40769"/>
                </a:lnTo>
                <a:lnTo>
                  <a:pt x="2654991" y="62445"/>
                </a:lnTo>
                <a:lnTo>
                  <a:pt x="2690783" y="88111"/>
                </a:lnTo>
                <a:lnTo>
                  <a:pt x="2723493" y="117466"/>
                </a:lnTo>
                <a:lnTo>
                  <a:pt x="2750842" y="148001"/>
                </a:lnTo>
                <a:lnTo>
                  <a:pt x="386148" y="148001"/>
                </a:lnTo>
                <a:lnTo>
                  <a:pt x="338465" y="152825"/>
                </a:lnTo>
                <a:lnTo>
                  <a:pt x="294029" y="166658"/>
                </a:lnTo>
                <a:lnTo>
                  <a:pt x="253799" y="188540"/>
                </a:lnTo>
                <a:lnTo>
                  <a:pt x="218733" y="217511"/>
                </a:lnTo>
                <a:lnTo>
                  <a:pt x="189790" y="252611"/>
                </a:lnTo>
                <a:lnTo>
                  <a:pt x="167930" y="292881"/>
                </a:lnTo>
                <a:lnTo>
                  <a:pt x="154111" y="337361"/>
                </a:lnTo>
                <a:lnTo>
                  <a:pt x="149291" y="385090"/>
                </a:lnTo>
                <a:lnTo>
                  <a:pt x="149291" y="5428621"/>
                </a:lnTo>
                <a:lnTo>
                  <a:pt x="154111" y="5476351"/>
                </a:lnTo>
                <a:lnTo>
                  <a:pt x="167930" y="5520830"/>
                </a:lnTo>
                <a:lnTo>
                  <a:pt x="189790" y="5561100"/>
                </a:lnTo>
                <a:lnTo>
                  <a:pt x="218733" y="5596200"/>
                </a:lnTo>
                <a:lnTo>
                  <a:pt x="253799" y="5625171"/>
                </a:lnTo>
                <a:lnTo>
                  <a:pt x="294029" y="5647053"/>
                </a:lnTo>
                <a:lnTo>
                  <a:pt x="338465" y="5660886"/>
                </a:lnTo>
                <a:lnTo>
                  <a:pt x="386148" y="5665711"/>
                </a:lnTo>
                <a:lnTo>
                  <a:pt x="2744406" y="5665711"/>
                </a:lnTo>
                <a:lnTo>
                  <a:pt x="2723493" y="5689060"/>
                </a:lnTo>
                <a:lnTo>
                  <a:pt x="2690783" y="5718415"/>
                </a:lnTo>
                <a:lnTo>
                  <a:pt x="2654991" y="5744081"/>
                </a:lnTo>
                <a:lnTo>
                  <a:pt x="2616418" y="5765757"/>
                </a:lnTo>
                <a:lnTo>
                  <a:pt x="2575365" y="5783141"/>
                </a:lnTo>
                <a:lnTo>
                  <a:pt x="2532133" y="5795932"/>
                </a:lnTo>
                <a:lnTo>
                  <a:pt x="2487025" y="5803828"/>
                </a:lnTo>
                <a:lnTo>
                  <a:pt x="2440341" y="5806527"/>
                </a:lnTo>
                <a:close/>
              </a:path>
              <a:path w="2840990" h="5807075">
                <a:moveTo>
                  <a:pt x="2015435" y="346294"/>
                </a:moveTo>
                <a:lnTo>
                  <a:pt x="828280" y="346294"/>
                </a:lnTo>
                <a:lnTo>
                  <a:pt x="786283" y="339431"/>
                </a:lnTo>
                <a:lnTo>
                  <a:pt x="749661" y="320360"/>
                </a:lnTo>
                <a:lnTo>
                  <a:pt x="720687" y="291358"/>
                </a:lnTo>
                <a:lnTo>
                  <a:pt x="701635" y="254700"/>
                </a:lnTo>
                <a:lnTo>
                  <a:pt x="694779" y="212661"/>
                </a:lnTo>
                <a:lnTo>
                  <a:pt x="694779" y="148001"/>
                </a:lnTo>
                <a:lnTo>
                  <a:pt x="2148936" y="148001"/>
                </a:lnTo>
                <a:lnTo>
                  <a:pt x="2148936" y="183923"/>
                </a:lnTo>
                <a:lnTo>
                  <a:pt x="1761352" y="183923"/>
                </a:lnTo>
                <a:lnTo>
                  <a:pt x="1747872" y="186707"/>
                </a:lnTo>
                <a:lnTo>
                  <a:pt x="1736410" y="194341"/>
                </a:lnTo>
                <a:lnTo>
                  <a:pt x="1735658" y="195418"/>
                </a:lnTo>
                <a:lnTo>
                  <a:pt x="1231654" y="195418"/>
                </a:lnTo>
                <a:lnTo>
                  <a:pt x="1222391" y="197215"/>
                </a:lnTo>
                <a:lnTo>
                  <a:pt x="1214608" y="202244"/>
                </a:lnTo>
                <a:lnTo>
                  <a:pt x="1209247" y="209967"/>
                </a:lnTo>
                <a:lnTo>
                  <a:pt x="1207251" y="219846"/>
                </a:lnTo>
                <a:lnTo>
                  <a:pt x="1209247" y="229724"/>
                </a:lnTo>
                <a:lnTo>
                  <a:pt x="1214608" y="237448"/>
                </a:lnTo>
                <a:lnTo>
                  <a:pt x="1222391" y="242477"/>
                </a:lnTo>
                <a:lnTo>
                  <a:pt x="1231654" y="244273"/>
                </a:lnTo>
                <a:lnTo>
                  <a:pt x="1735152" y="244273"/>
                </a:lnTo>
                <a:lnTo>
                  <a:pt x="1735872" y="245351"/>
                </a:lnTo>
                <a:lnTo>
                  <a:pt x="1747266" y="252984"/>
                </a:lnTo>
                <a:lnTo>
                  <a:pt x="1761352" y="255768"/>
                </a:lnTo>
                <a:lnTo>
                  <a:pt x="2141524" y="255768"/>
                </a:lnTo>
                <a:lnTo>
                  <a:pt x="2123028" y="291358"/>
                </a:lnTo>
                <a:lnTo>
                  <a:pt x="2094054" y="320360"/>
                </a:lnTo>
                <a:lnTo>
                  <a:pt x="2057432" y="339431"/>
                </a:lnTo>
                <a:lnTo>
                  <a:pt x="2015435" y="346294"/>
                </a:lnTo>
                <a:close/>
              </a:path>
              <a:path w="2840990" h="5807075">
                <a:moveTo>
                  <a:pt x="2744406" y="5665711"/>
                </a:moveTo>
                <a:lnTo>
                  <a:pt x="2457567" y="5665711"/>
                </a:lnTo>
                <a:lnTo>
                  <a:pt x="2505250" y="5660886"/>
                </a:lnTo>
                <a:lnTo>
                  <a:pt x="2549686" y="5647053"/>
                </a:lnTo>
                <a:lnTo>
                  <a:pt x="2589916" y="5625171"/>
                </a:lnTo>
                <a:lnTo>
                  <a:pt x="2624982" y="5596200"/>
                </a:lnTo>
                <a:lnTo>
                  <a:pt x="2653924" y="5561100"/>
                </a:lnTo>
                <a:lnTo>
                  <a:pt x="2675785" y="5520830"/>
                </a:lnTo>
                <a:lnTo>
                  <a:pt x="2689604" y="5476351"/>
                </a:lnTo>
                <a:lnTo>
                  <a:pt x="2694424" y="5428621"/>
                </a:lnTo>
                <a:lnTo>
                  <a:pt x="2692988" y="5428621"/>
                </a:lnTo>
                <a:lnTo>
                  <a:pt x="2692988" y="385090"/>
                </a:lnTo>
                <a:lnTo>
                  <a:pt x="2688169" y="337361"/>
                </a:lnTo>
                <a:lnTo>
                  <a:pt x="2674349" y="292881"/>
                </a:lnTo>
                <a:lnTo>
                  <a:pt x="2652489" y="252611"/>
                </a:lnTo>
                <a:lnTo>
                  <a:pt x="2623546" y="217511"/>
                </a:lnTo>
                <a:lnTo>
                  <a:pt x="2588480" y="188540"/>
                </a:lnTo>
                <a:lnTo>
                  <a:pt x="2548250" y="166658"/>
                </a:lnTo>
                <a:lnTo>
                  <a:pt x="2503814" y="152825"/>
                </a:lnTo>
                <a:lnTo>
                  <a:pt x="2456132" y="148001"/>
                </a:lnTo>
                <a:lnTo>
                  <a:pt x="2750842" y="148001"/>
                </a:lnTo>
                <a:lnTo>
                  <a:pt x="2778460" y="186036"/>
                </a:lnTo>
                <a:lnTo>
                  <a:pt x="2800115" y="224647"/>
                </a:lnTo>
                <a:lnTo>
                  <a:pt x="2817482" y="265740"/>
                </a:lnTo>
                <a:lnTo>
                  <a:pt x="2830260" y="309013"/>
                </a:lnTo>
                <a:lnTo>
                  <a:pt x="2838148" y="354166"/>
                </a:lnTo>
                <a:lnTo>
                  <a:pt x="2840844" y="400896"/>
                </a:lnTo>
                <a:lnTo>
                  <a:pt x="2840844" y="5405630"/>
                </a:lnTo>
                <a:lnTo>
                  <a:pt x="2838148" y="5452360"/>
                </a:lnTo>
                <a:lnTo>
                  <a:pt x="2830260" y="5497513"/>
                </a:lnTo>
                <a:lnTo>
                  <a:pt x="2817482" y="5540786"/>
                </a:lnTo>
                <a:lnTo>
                  <a:pt x="2800115" y="5581879"/>
                </a:lnTo>
                <a:lnTo>
                  <a:pt x="2778460" y="5620490"/>
                </a:lnTo>
                <a:lnTo>
                  <a:pt x="2752819" y="5656318"/>
                </a:lnTo>
                <a:lnTo>
                  <a:pt x="2744406" y="5665711"/>
                </a:lnTo>
                <a:close/>
              </a:path>
              <a:path w="2840990" h="5807075">
                <a:moveTo>
                  <a:pt x="2141524" y="255768"/>
                </a:moveTo>
                <a:lnTo>
                  <a:pt x="1761352" y="255768"/>
                </a:lnTo>
                <a:lnTo>
                  <a:pt x="1775438" y="252984"/>
                </a:lnTo>
                <a:lnTo>
                  <a:pt x="1786832" y="245351"/>
                </a:lnTo>
                <a:lnTo>
                  <a:pt x="1794458" y="233945"/>
                </a:lnTo>
                <a:lnTo>
                  <a:pt x="1797239" y="219846"/>
                </a:lnTo>
                <a:lnTo>
                  <a:pt x="1794458" y="205746"/>
                </a:lnTo>
                <a:lnTo>
                  <a:pt x="1786832" y="194341"/>
                </a:lnTo>
                <a:lnTo>
                  <a:pt x="1775438" y="186707"/>
                </a:lnTo>
                <a:lnTo>
                  <a:pt x="1761352" y="183923"/>
                </a:lnTo>
                <a:lnTo>
                  <a:pt x="2148936" y="183923"/>
                </a:lnTo>
                <a:lnTo>
                  <a:pt x="2148936" y="212661"/>
                </a:lnTo>
                <a:lnTo>
                  <a:pt x="2142080" y="254700"/>
                </a:lnTo>
                <a:lnTo>
                  <a:pt x="2141524" y="255768"/>
                </a:lnTo>
                <a:close/>
              </a:path>
              <a:path w="2840990" h="5807075">
                <a:moveTo>
                  <a:pt x="1735152" y="244273"/>
                </a:moveTo>
                <a:lnTo>
                  <a:pt x="1576173" y="244273"/>
                </a:lnTo>
                <a:lnTo>
                  <a:pt x="1585437" y="242477"/>
                </a:lnTo>
                <a:lnTo>
                  <a:pt x="1593220" y="237448"/>
                </a:lnTo>
                <a:lnTo>
                  <a:pt x="1598580" y="229724"/>
                </a:lnTo>
                <a:lnTo>
                  <a:pt x="1600577" y="219846"/>
                </a:lnTo>
                <a:lnTo>
                  <a:pt x="1598580" y="209967"/>
                </a:lnTo>
                <a:lnTo>
                  <a:pt x="1593220" y="202244"/>
                </a:lnTo>
                <a:lnTo>
                  <a:pt x="1585437" y="197215"/>
                </a:lnTo>
                <a:lnTo>
                  <a:pt x="1576173" y="195418"/>
                </a:lnTo>
                <a:lnTo>
                  <a:pt x="1735658" y="195418"/>
                </a:lnTo>
                <a:lnTo>
                  <a:pt x="1728448" y="205746"/>
                </a:lnTo>
                <a:lnTo>
                  <a:pt x="1725465" y="219846"/>
                </a:lnTo>
                <a:lnTo>
                  <a:pt x="1728246" y="233945"/>
                </a:lnTo>
                <a:lnTo>
                  <a:pt x="1735152" y="2442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870997" y="3288792"/>
            <a:ext cx="2547441" cy="55204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28672" y="3336123"/>
            <a:ext cx="393700" cy="48895"/>
          </a:xfrm>
          <a:custGeom>
            <a:avLst/>
            <a:gdLst/>
            <a:ahLst/>
            <a:cxnLst/>
            <a:rect l="l" t="t" r="r" b="b"/>
            <a:pathLst>
              <a:path w="393700" h="48895">
                <a:moveTo>
                  <a:pt x="368922" y="48854"/>
                </a:moveTo>
                <a:lnTo>
                  <a:pt x="24403" y="48854"/>
                </a:lnTo>
                <a:lnTo>
                  <a:pt x="15139" y="47058"/>
                </a:lnTo>
                <a:lnTo>
                  <a:pt x="7356" y="42029"/>
                </a:lnTo>
                <a:lnTo>
                  <a:pt x="1996" y="34306"/>
                </a:lnTo>
                <a:lnTo>
                  <a:pt x="0" y="24427"/>
                </a:lnTo>
                <a:lnTo>
                  <a:pt x="1996" y="14548"/>
                </a:lnTo>
                <a:lnTo>
                  <a:pt x="7356" y="6825"/>
                </a:lnTo>
                <a:lnTo>
                  <a:pt x="15139" y="1796"/>
                </a:lnTo>
                <a:lnTo>
                  <a:pt x="24403" y="0"/>
                </a:lnTo>
                <a:lnTo>
                  <a:pt x="368922" y="0"/>
                </a:lnTo>
                <a:lnTo>
                  <a:pt x="378185" y="1796"/>
                </a:lnTo>
                <a:lnTo>
                  <a:pt x="385968" y="6825"/>
                </a:lnTo>
                <a:lnTo>
                  <a:pt x="391329" y="14548"/>
                </a:lnTo>
                <a:lnTo>
                  <a:pt x="393325" y="24427"/>
                </a:lnTo>
                <a:lnTo>
                  <a:pt x="391329" y="34306"/>
                </a:lnTo>
                <a:lnTo>
                  <a:pt x="385968" y="42029"/>
                </a:lnTo>
                <a:lnTo>
                  <a:pt x="378185" y="47058"/>
                </a:lnTo>
                <a:lnTo>
                  <a:pt x="368922" y="48854"/>
                </a:lnTo>
                <a:close/>
              </a:path>
            </a:pathLst>
          </a:custGeom>
          <a:solidFill>
            <a:srgbClr val="60606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446860" y="3324625"/>
            <a:ext cx="71824" cy="718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61130" y="3887894"/>
            <a:ext cx="31750" cy="241935"/>
          </a:xfrm>
          <a:custGeom>
            <a:avLst/>
            <a:gdLst/>
            <a:ahLst/>
            <a:cxnLst/>
            <a:rect l="l" t="t" r="r" b="b"/>
            <a:pathLst>
              <a:path w="31750" h="241935">
                <a:moveTo>
                  <a:pt x="31580" y="241399"/>
                </a:moveTo>
                <a:lnTo>
                  <a:pt x="19379" y="238885"/>
                </a:lnTo>
                <a:lnTo>
                  <a:pt x="9330" y="232059"/>
                </a:lnTo>
                <a:lnTo>
                  <a:pt x="2512" y="222001"/>
                </a:lnTo>
                <a:lnTo>
                  <a:pt x="0" y="209787"/>
                </a:lnTo>
                <a:lnTo>
                  <a:pt x="0" y="30174"/>
                </a:lnTo>
                <a:lnTo>
                  <a:pt x="2512" y="18185"/>
                </a:lnTo>
                <a:lnTo>
                  <a:pt x="9330" y="8621"/>
                </a:lnTo>
                <a:lnTo>
                  <a:pt x="19379" y="2290"/>
                </a:lnTo>
                <a:lnTo>
                  <a:pt x="31580" y="0"/>
                </a:lnTo>
                <a:lnTo>
                  <a:pt x="31580" y="241399"/>
                </a:lnTo>
                <a:close/>
              </a:path>
            </a:pathLst>
          </a:custGeom>
          <a:solidFill>
            <a:srgbClr val="B8B8B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76919" y="4308907"/>
            <a:ext cx="0" cy="435609"/>
          </a:xfrm>
          <a:custGeom>
            <a:avLst/>
            <a:gdLst/>
            <a:ahLst/>
            <a:cxnLst/>
            <a:rect l="l" t="t" r="r" b="b"/>
            <a:pathLst>
              <a:path h="435610">
                <a:moveTo>
                  <a:pt x="0" y="0"/>
                </a:moveTo>
                <a:lnTo>
                  <a:pt x="0" y="435381"/>
                </a:lnTo>
              </a:path>
            </a:pathLst>
          </a:custGeom>
          <a:ln w="31580">
            <a:solidFill>
              <a:srgbClr val="B8B8B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76919" y="4839124"/>
            <a:ext cx="0" cy="436880"/>
          </a:xfrm>
          <a:custGeom>
            <a:avLst/>
            <a:gdLst/>
            <a:ahLst/>
            <a:cxnLst/>
            <a:rect l="l" t="t" r="r" b="b"/>
            <a:pathLst>
              <a:path h="436879">
                <a:moveTo>
                  <a:pt x="0" y="0"/>
                </a:moveTo>
                <a:lnTo>
                  <a:pt x="0" y="436818"/>
                </a:lnTo>
              </a:path>
            </a:pathLst>
          </a:custGeom>
          <a:ln w="31580">
            <a:solidFill>
              <a:srgbClr val="B8B8B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606765" y="4452597"/>
            <a:ext cx="0" cy="699770"/>
          </a:xfrm>
          <a:custGeom>
            <a:avLst/>
            <a:gdLst/>
            <a:ahLst/>
            <a:cxnLst/>
            <a:rect l="l" t="t" r="r" b="b"/>
            <a:pathLst>
              <a:path h="699770">
                <a:moveTo>
                  <a:pt x="0" y="0"/>
                </a:moveTo>
                <a:lnTo>
                  <a:pt x="0" y="699771"/>
                </a:lnTo>
              </a:path>
            </a:pathLst>
          </a:custGeom>
          <a:ln w="31580">
            <a:solidFill>
              <a:srgbClr val="B8B8B8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692710" y="3111967"/>
            <a:ext cx="2898775" cy="5864225"/>
          </a:xfrm>
          <a:custGeom>
            <a:avLst/>
            <a:gdLst/>
            <a:ahLst/>
            <a:cxnLst/>
            <a:rect l="l" t="t" r="r" b="b"/>
            <a:pathLst>
              <a:path w="2898775" h="5864225">
                <a:moveTo>
                  <a:pt x="2469051" y="5864003"/>
                </a:moveTo>
                <a:lnTo>
                  <a:pt x="429213" y="5864003"/>
                </a:lnTo>
                <a:lnTo>
                  <a:pt x="382478" y="5861479"/>
                </a:lnTo>
                <a:lnTo>
                  <a:pt x="337194" y="5854084"/>
                </a:lnTo>
                <a:lnTo>
                  <a:pt x="293621" y="5842081"/>
                </a:lnTo>
                <a:lnTo>
                  <a:pt x="252024" y="5825733"/>
                </a:lnTo>
                <a:lnTo>
                  <a:pt x="212665" y="5805302"/>
                </a:lnTo>
                <a:lnTo>
                  <a:pt x="175807" y="5781053"/>
                </a:lnTo>
                <a:lnTo>
                  <a:pt x="141713" y="5753248"/>
                </a:lnTo>
                <a:lnTo>
                  <a:pt x="110646" y="5722150"/>
                </a:lnTo>
                <a:lnTo>
                  <a:pt x="82868" y="5688022"/>
                </a:lnTo>
                <a:lnTo>
                  <a:pt x="58642" y="5651128"/>
                </a:lnTo>
                <a:lnTo>
                  <a:pt x="38232" y="5611730"/>
                </a:lnTo>
                <a:lnTo>
                  <a:pt x="21899" y="5570093"/>
                </a:lnTo>
                <a:lnTo>
                  <a:pt x="9908" y="5526478"/>
                </a:lnTo>
                <a:lnTo>
                  <a:pt x="2520" y="5481149"/>
                </a:lnTo>
                <a:lnTo>
                  <a:pt x="77" y="5435806"/>
                </a:lnTo>
                <a:lnTo>
                  <a:pt x="0" y="429634"/>
                </a:lnTo>
                <a:lnTo>
                  <a:pt x="538" y="407878"/>
                </a:lnTo>
                <a:lnTo>
                  <a:pt x="4881" y="364165"/>
                </a:lnTo>
                <a:lnTo>
                  <a:pt x="13098" y="322584"/>
                </a:lnTo>
                <a:lnTo>
                  <a:pt x="29786" y="272293"/>
                </a:lnTo>
                <a:lnTo>
                  <a:pt x="47618" y="233990"/>
                </a:lnTo>
                <a:lnTo>
                  <a:pt x="68567" y="198292"/>
                </a:lnTo>
                <a:lnTo>
                  <a:pt x="95236" y="159765"/>
                </a:lnTo>
                <a:lnTo>
                  <a:pt x="126323" y="125010"/>
                </a:lnTo>
                <a:lnTo>
                  <a:pt x="133859" y="118320"/>
                </a:lnTo>
                <a:lnTo>
                  <a:pt x="148932" y="104400"/>
                </a:lnTo>
                <a:lnTo>
                  <a:pt x="194931" y="69507"/>
                </a:lnTo>
                <a:lnTo>
                  <a:pt x="236750" y="45555"/>
                </a:lnTo>
                <a:lnTo>
                  <a:pt x="281536" y="26223"/>
                </a:lnTo>
                <a:lnTo>
                  <a:pt x="328834" y="11920"/>
                </a:lnTo>
                <a:lnTo>
                  <a:pt x="378206" y="3046"/>
                </a:lnTo>
                <a:lnTo>
                  <a:pt x="429213" y="0"/>
                </a:lnTo>
                <a:lnTo>
                  <a:pt x="2470487" y="0"/>
                </a:lnTo>
                <a:lnTo>
                  <a:pt x="2521393" y="2946"/>
                </a:lnTo>
                <a:lnTo>
                  <a:pt x="2570546" y="11601"/>
                </a:lnTo>
                <a:lnTo>
                  <a:pt x="2617625" y="25684"/>
                </a:lnTo>
                <a:lnTo>
                  <a:pt x="2624720" y="28738"/>
                </a:lnTo>
                <a:lnTo>
                  <a:pt x="429213" y="28738"/>
                </a:lnTo>
                <a:lnTo>
                  <a:pt x="382529" y="31437"/>
                </a:lnTo>
                <a:lnTo>
                  <a:pt x="337421" y="39336"/>
                </a:lnTo>
                <a:lnTo>
                  <a:pt x="294189" y="52137"/>
                </a:lnTo>
                <a:lnTo>
                  <a:pt x="253137" y="69541"/>
                </a:lnTo>
                <a:lnTo>
                  <a:pt x="214563" y="91249"/>
                </a:lnTo>
                <a:lnTo>
                  <a:pt x="178771" y="116963"/>
                </a:lnTo>
                <a:lnTo>
                  <a:pt x="146061" y="146384"/>
                </a:lnTo>
                <a:lnTo>
                  <a:pt x="116735" y="179214"/>
                </a:lnTo>
                <a:lnTo>
                  <a:pt x="91094" y="215155"/>
                </a:lnTo>
                <a:lnTo>
                  <a:pt x="69439" y="253908"/>
                </a:lnTo>
                <a:lnTo>
                  <a:pt x="52072" y="295175"/>
                </a:lnTo>
                <a:lnTo>
                  <a:pt x="39294" y="338656"/>
                </a:lnTo>
                <a:lnTo>
                  <a:pt x="31406" y="384054"/>
                </a:lnTo>
                <a:lnTo>
                  <a:pt x="28792" y="429634"/>
                </a:lnTo>
                <a:lnTo>
                  <a:pt x="28710" y="5435806"/>
                </a:lnTo>
                <a:lnTo>
                  <a:pt x="31406" y="5482535"/>
                </a:lnTo>
                <a:lnTo>
                  <a:pt x="39294" y="5527688"/>
                </a:lnTo>
                <a:lnTo>
                  <a:pt x="52072" y="5570961"/>
                </a:lnTo>
                <a:lnTo>
                  <a:pt x="69439" y="5612054"/>
                </a:lnTo>
                <a:lnTo>
                  <a:pt x="91094" y="5650665"/>
                </a:lnTo>
                <a:lnTo>
                  <a:pt x="116735" y="5686493"/>
                </a:lnTo>
                <a:lnTo>
                  <a:pt x="146061" y="5719235"/>
                </a:lnTo>
                <a:lnTo>
                  <a:pt x="178771" y="5748590"/>
                </a:lnTo>
                <a:lnTo>
                  <a:pt x="214563" y="5774256"/>
                </a:lnTo>
                <a:lnTo>
                  <a:pt x="253137" y="5795932"/>
                </a:lnTo>
                <a:lnTo>
                  <a:pt x="294189" y="5813316"/>
                </a:lnTo>
                <a:lnTo>
                  <a:pt x="337421" y="5826107"/>
                </a:lnTo>
                <a:lnTo>
                  <a:pt x="382529" y="5834003"/>
                </a:lnTo>
                <a:lnTo>
                  <a:pt x="429213" y="5836701"/>
                </a:lnTo>
                <a:lnTo>
                  <a:pt x="2618331" y="5836701"/>
                </a:lnTo>
                <a:lnTo>
                  <a:pt x="2604642" y="5842081"/>
                </a:lnTo>
                <a:lnTo>
                  <a:pt x="2561070" y="5854084"/>
                </a:lnTo>
                <a:lnTo>
                  <a:pt x="2515785" y="5861479"/>
                </a:lnTo>
                <a:lnTo>
                  <a:pt x="2469051" y="5864003"/>
                </a:lnTo>
                <a:close/>
              </a:path>
              <a:path w="2898775" h="5864225">
                <a:moveTo>
                  <a:pt x="2618331" y="5836701"/>
                </a:moveTo>
                <a:lnTo>
                  <a:pt x="2469051" y="5836701"/>
                </a:lnTo>
                <a:lnTo>
                  <a:pt x="2515735" y="5834003"/>
                </a:lnTo>
                <a:lnTo>
                  <a:pt x="2560844" y="5826107"/>
                </a:lnTo>
                <a:lnTo>
                  <a:pt x="2604075" y="5813316"/>
                </a:lnTo>
                <a:lnTo>
                  <a:pt x="2645128" y="5795932"/>
                </a:lnTo>
                <a:lnTo>
                  <a:pt x="2683701" y="5774256"/>
                </a:lnTo>
                <a:lnTo>
                  <a:pt x="2719493" y="5748590"/>
                </a:lnTo>
                <a:lnTo>
                  <a:pt x="2752203" y="5719235"/>
                </a:lnTo>
                <a:lnTo>
                  <a:pt x="2781529" y="5686493"/>
                </a:lnTo>
                <a:lnTo>
                  <a:pt x="2807170" y="5650665"/>
                </a:lnTo>
                <a:lnTo>
                  <a:pt x="2828825" y="5612054"/>
                </a:lnTo>
                <a:lnTo>
                  <a:pt x="2846192" y="5570961"/>
                </a:lnTo>
                <a:lnTo>
                  <a:pt x="2858970" y="5527688"/>
                </a:lnTo>
                <a:lnTo>
                  <a:pt x="2866858" y="5482535"/>
                </a:lnTo>
                <a:lnTo>
                  <a:pt x="2869555" y="5435806"/>
                </a:lnTo>
                <a:lnTo>
                  <a:pt x="2869555" y="429634"/>
                </a:lnTo>
                <a:lnTo>
                  <a:pt x="2866858" y="382904"/>
                </a:lnTo>
                <a:lnTo>
                  <a:pt x="2858970" y="337751"/>
                </a:lnTo>
                <a:lnTo>
                  <a:pt x="2846192" y="294478"/>
                </a:lnTo>
                <a:lnTo>
                  <a:pt x="2828825" y="253385"/>
                </a:lnTo>
                <a:lnTo>
                  <a:pt x="2807170" y="214774"/>
                </a:lnTo>
                <a:lnTo>
                  <a:pt x="2781529" y="178946"/>
                </a:lnTo>
                <a:lnTo>
                  <a:pt x="2752203" y="146204"/>
                </a:lnTo>
                <a:lnTo>
                  <a:pt x="2719493" y="116849"/>
                </a:lnTo>
                <a:lnTo>
                  <a:pt x="2683701" y="91183"/>
                </a:lnTo>
                <a:lnTo>
                  <a:pt x="2645128" y="69507"/>
                </a:lnTo>
                <a:lnTo>
                  <a:pt x="2604075" y="52123"/>
                </a:lnTo>
                <a:lnTo>
                  <a:pt x="2560844" y="39332"/>
                </a:lnTo>
                <a:lnTo>
                  <a:pt x="2515735" y="31436"/>
                </a:lnTo>
                <a:lnTo>
                  <a:pt x="2469051" y="28738"/>
                </a:lnTo>
                <a:lnTo>
                  <a:pt x="2624720" y="28738"/>
                </a:lnTo>
                <a:lnTo>
                  <a:pt x="2662311" y="44916"/>
                </a:lnTo>
                <a:lnTo>
                  <a:pt x="2704286" y="69017"/>
                </a:lnTo>
                <a:lnTo>
                  <a:pt x="2743231" y="97709"/>
                </a:lnTo>
                <a:lnTo>
                  <a:pt x="2773376" y="125010"/>
                </a:lnTo>
                <a:lnTo>
                  <a:pt x="2803858" y="159967"/>
                </a:lnTo>
                <a:lnTo>
                  <a:pt x="2831133" y="198292"/>
                </a:lnTo>
                <a:lnTo>
                  <a:pt x="2852082" y="233384"/>
                </a:lnTo>
                <a:lnTo>
                  <a:pt x="2869196" y="271754"/>
                </a:lnTo>
                <a:lnTo>
                  <a:pt x="2882586" y="312302"/>
                </a:lnTo>
                <a:lnTo>
                  <a:pt x="2893445" y="364367"/>
                </a:lnTo>
                <a:lnTo>
                  <a:pt x="2897726" y="407272"/>
                </a:lnTo>
                <a:lnTo>
                  <a:pt x="2898264" y="429634"/>
                </a:lnTo>
                <a:lnTo>
                  <a:pt x="2898264" y="1340630"/>
                </a:lnTo>
                <a:lnTo>
                  <a:pt x="2898187" y="5435806"/>
                </a:lnTo>
                <a:lnTo>
                  <a:pt x="2895743" y="5481149"/>
                </a:lnTo>
                <a:lnTo>
                  <a:pt x="2888356" y="5526478"/>
                </a:lnTo>
                <a:lnTo>
                  <a:pt x="2876364" y="5570093"/>
                </a:lnTo>
                <a:lnTo>
                  <a:pt x="2860032" y="5611730"/>
                </a:lnTo>
                <a:lnTo>
                  <a:pt x="2839622" y="5651128"/>
                </a:lnTo>
                <a:lnTo>
                  <a:pt x="2815396" y="5688022"/>
                </a:lnTo>
                <a:lnTo>
                  <a:pt x="2787618" y="5722150"/>
                </a:lnTo>
                <a:lnTo>
                  <a:pt x="2756550" y="5753248"/>
                </a:lnTo>
                <a:lnTo>
                  <a:pt x="2722456" y="5781053"/>
                </a:lnTo>
                <a:lnTo>
                  <a:pt x="2685598" y="5805302"/>
                </a:lnTo>
                <a:lnTo>
                  <a:pt x="2646239" y="5825733"/>
                </a:lnTo>
                <a:lnTo>
                  <a:pt x="2618331" y="5836701"/>
                </a:lnTo>
                <a:close/>
              </a:path>
              <a:path w="2898775" h="5864225">
                <a:moveTo>
                  <a:pt x="2898264" y="1340631"/>
                </a:move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475984" y="6857880"/>
            <a:ext cx="4102100" cy="2752725"/>
          </a:xfrm>
          <a:custGeom>
            <a:avLst/>
            <a:gdLst/>
            <a:ahLst/>
            <a:cxnLst/>
            <a:rect l="l" t="t" r="r" b="b"/>
            <a:pathLst>
              <a:path w="4102100" h="2752725">
                <a:moveTo>
                  <a:pt x="4101741" y="2752537"/>
                </a:moveTo>
                <a:lnTo>
                  <a:pt x="0" y="2752537"/>
                </a:lnTo>
                <a:lnTo>
                  <a:pt x="0" y="143807"/>
                </a:lnTo>
                <a:lnTo>
                  <a:pt x="7350" y="98448"/>
                </a:lnTo>
                <a:lnTo>
                  <a:pt x="27801" y="58983"/>
                </a:lnTo>
                <a:lnTo>
                  <a:pt x="58948" y="27817"/>
                </a:lnTo>
                <a:lnTo>
                  <a:pt x="98390" y="7355"/>
                </a:lnTo>
                <a:lnTo>
                  <a:pt x="143722" y="0"/>
                </a:lnTo>
                <a:lnTo>
                  <a:pt x="3957211" y="0"/>
                </a:lnTo>
                <a:lnTo>
                  <a:pt x="4002550" y="7355"/>
                </a:lnTo>
                <a:lnTo>
                  <a:pt x="4042037" y="27817"/>
                </a:lnTo>
                <a:lnTo>
                  <a:pt x="4073307" y="58983"/>
                </a:lnTo>
                <a:lnTo>
                  <a:pt x="4093997" y="98448"/>
                </a:lnTo>
                <a:lnTo>
                  <a:pt x="4101741" y="143807"/>
                </a:lnTo>
                <a:lnTo>
                  <a:pt x="4101741" y="162389"/>
                </a:lnTo>
                <a:lnTo>
                  <a:pt x="125151" y="162389"/>
                </a:lnTo>
                <a:lnTo>
                  <a:pt x="125151" y="2572374"/>
                </a:lnTo>
                <a:lnTo>
                  <a:pt x="4101741" y="2572374"/>
                </a:lnTo>
                <a:lnTo>
                  <a:pt x="4101741" y="2752537"/>
                </a:lnTo>
                <a:close/>
              </a:path>
              <a:path w="4102100" h="2752725">
                <a:moveTo>
                  <a:pt x="4101741" y="2572374"/>
                </a:moveTo>
                <a:lnTo>
                  <a:pt x="3974975" y="2572374"/>
                </a:lnTo>
                <a:lnTo>
                  <a:pt x="3974975" y="162389"/>
                </a:lnTo>
                <a:lnTo>
                  <a:pt x="4101741" y="162389"/>
                </a:lnTo>
                <a:lnTo>
                  <a:pt x="4101741" y="2572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989104" y="6844145"/>
            <a:ext cx="5074920" cy="2889885"/>
          </a:xfrm>
          <a:custGeom>
            <a:avLst/>
            <a:gdLst/>
            <a:ahLst/>
            <a:cxnLst/>
            <a:rect l="l" t="t" r="r" b="b"/>
            <a:pathLst>
              <a:path w="5074919" h="2889884">
                <a:moveTo>
                  <a:pt x="5014137" y="2889881"/>
                </a:moveTo>
                <a:lnTo>
                  <a:pt x="60557" y="2889881"/>
                </a:lnTo>
                <a:lnTo>
                  <a:pt x="37129" y="2885185"/>
                </a:lnTo>
                <a:lnTo>
                  <a:pt x="17864" y="2872309"/>
                </a:lnTo>
                <a:lnTo>
                  <a:pt x="4806" y="2853071"/>
                </a:lnTo>
                <a:lnTo>
                  <a:pt x="0" y="2829288"/>
                </a:lnTo>
                <a:lnTo>
                  <a:pt x="0" y="2767079"/>
                </a:lnTo>
                <a:lnTo>
                  <a:pt x="472346" y="2767079"/>
                </a:lnTo>
                <a:lnTo>
                  <a:pt x="472346" y="155118"/>
                </a:lnTo>
                <a:lnTo>
                  <a:pt x="480246" y="106100"/>
                </a:lnTo>
                <a:lnTo>
                  <a:pt x="502214" y="63520"/>
                </a:lnTo>
                <a:lnTo>
                  <a:pt x="535655" y="29937"/>
                </a:lnTo>
                <a:lnTo>
                  <a:pt x="577970" y="7911"/>
                </a:lnTo>
                <a:lnTo>
                  <a:pt x="626565" y="0"/>
                </a:lnTo>
                <a:lnTo>
                  <a:pt x="4447321" y="0"/>
                </a:lnTo>
                <a:lnTo>
                  <a:pt x="4496310" y="7911"/>
                </a:lnTo>
                <a:lnTo>
                  <a:pt x="4507560" y="13734"/>
                </a:lnTo>
                <a:lnTo>
                  <a:pt x="630602" y="13734"/>
                </a:lnTo>
                <a:lnTo>
                  <a:pt x="585270" y="21089"/>
                </a:lnTo>
                <a:lnTo>
                  <a:pt x="545828" y="41552"/>
                </a:lnTo>
                <a:lnTo>
                  <a:pt x="514681" y="72718"/>
                </a:lnTo>
                <a:lnTo>
                  <a:pt x="494230" y="112182"/>
                </a:lnTo>
                <a:lnTo>
                  <a:pt x="486879" y="157541"/>
                </a:lnTo>
                <a:lnTo>
                  <a:pt x="486879" y="2766272"/>
                </a:lnTo>
                <a:lnTo>
                  <a:pt x="2201052" y="2766272"/>
                </a:lnTo>
                <a:lnTo>
                  <a:pt x="2201052" y="2767080"/>
                </a:lnTo>
                <a:lnTo>
                  <a:pt x="2205745" y="2790522"/>
                </a:lnTo>
                <a:lnTo>
                  <a:pt x="2218614" y="2809798"/>
                </a:lnTo>
                <a:lnTo>
                  <a:pt x="2237841" y="2822863"/>
                </a:lnTo>
                <a:lnTo>
                  <a:pt x="2261609" y="2827673"/>
                </a:lnTo>
                <a:lnTo>
                  <a:pt x="5074694" y="2827673"/>
                </a:lnTo>
                <a:lnTo>
                  <a:pt x="5074694" y="2829288"/>
                </a:lnTo>
                <a:lnTo>
                  <a:pt x="5070001" y="2852730"/>
                </a:lnTo>
                <a:lnTo>
                  <a:pt x="5057132" y="2872006"/>
                </a:lnTo>
                <a:lnTo>
                  <a:pt x="5037905" y="2885072"/>
                </a:lnTo>
                <a:lnTo>
                  <a:pt x="5014137" y="2889881"/>
                </a:lnTo>
                <a:close/>
              </a:path>
              <a:path w="5074919" h="2889884">
                <a:moveTo>
                  <a:pt x="5074694" y="2827673"/>
                </a:moveTo>
                <a:lnTo>
                  <a:pt x="2813084" y="2827673"/>
                </a:lnTo>
                <a:lnTo>
                  <a:pt x="2836512" y="2822977"/>
                </a:lnTo>
                <a:lnTo>
                  <a:pt x="2855777" y="2810101"/>
                </a:lnTo>
                <a:lnTo>
                  <a:pt x="2868834" y="2790862"/>
                </a:lnTo>
                <a:lnTo>
                  <a:pt x="2873641" y="2767080"/>
                </a:lnTo>
                <a:lnTo>
                  <a:pt x="2873641" y="2766272"/>
                </a:lnTo>
                <a:lnTo>
                  <a:pt x="4587814" y="2766272"/>
                </a:lnTo>
                <a:lnTo>
                  <a:pt x="4587814" y="157541"/>
                </a:lnTo>
                <a:lnTo>
                  <a:pt x="4580463" y="112182"/>
                </a:lnTo>
                <a:lnTo>
                  <a:pt x="4560012" y="72718"/>
                </a:lnTo>
                <a:lnTo>
                  <a:pt x="4528865" y="41552"/>
                </a:lnTo>
                <a:lnTo>
                  <a:pt x="4489423" y="21089"/>
                </a:lnTo>
                <a:lnTo>
                  <a:pt x="4444091" y="13734"/>
                </a:lnTo>
                <a:lnTo>
                  <a:pt x="4507560" y="13734"/>
                </a:lnTo>
                <a:lnTo>
                  <a:pt x="4538864" y="29937"/>
                </a:lnTo>
                <a:lnTo>
                  <a:pt x="4572428" y="63520"/>
                </a:lnTo>
                <a:lnTo>
                  <a:pt x="4594441" y="106100"/>
                </a:lnTo>
                <a:lnTo>
                  <a:pt x="4602348" y="155118"/>
                </a:lnTo>
                <a:lnTo>
                  <a:pt x="4602348" y="2767079"/>
                </a:lnTo>
                <a:lnTo>
                  <a:pt x="5074694" y="2767079"/>
                </a:lnTo>
                <a:lnTo>
                  <a:pt x="5074694" y="2827673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189350" y="9611225"/>
            <a:ext cx="673735" cy="61594"/>
          </a:xfrm>
          <a:custGeom>
            <a:avLst/>
            <a:gdLst/>
            <a:ahLst/>
            <a:cxnLst/>
            <a:rect l="l" t="t" r="r" b="b"/>
            <a:pathLst>
              <a:path w="673734" h="61595">
                <a:moveTo>
                  <a:pt x="612838" y="61400"/>
                </a:moveTo>
                <a:lnTo>
                  <a:pt x="61364" y="61400"/>
                </a:lnTo>
                <a:lnTo>
                  <a:pt x="37469" y="56591"/>
                </a:lnTo>
                <a:lnTo>
                  <a:pt x="17965" y="43526"/>
                </a:lnTo>
                <a:lnTo>
                  <a:pt x="4819" y="24249"/>
                </a:lnTo>
                <a:lnTo>
                  <a:pt x="0" y="807"/>
                </a:lnTo>
                <a:lnTo>
                  <a:pt x="0" y="0"/>
                </a:lnTo>
                <a:lnTo>
                  <a:pt x="673396" y="0"/>
                </a:lnTo>
                <a:lnTo>
                  <a:pt x="673396" y="807"/>
                </a:lnTo>
                <a:lnTo>
                  <a:pt x="668702" y="24249"/>
                </a:lnTo>
                <a:lnTo>
                  <a:pt x="655834" y="43526"/>
                </a:lnTo>
                <a:lnTo>
                  <a:pt x="636607" y="56591"/>
                </a:lnTo>
                <a:lnTo>
                  <a:pt x="612838" y="6140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093262" y="9745338"/>
            <a:ext cx="4866640" cy="0"/>
          </a:xfrm>
          <a:custGeom>
            <a:avLst/>
            <a:gdLst/>
            <a:ahLst/>
            <a:cxnLst/>
            <a:rect l="l" t="t" r="r" b="b"/>
            <a:pathLst>
              <a:path w="4866640">
                <a:moveTo>
                  <a:pt x="0" y="0"/>
                </a:moveTo>
                <a:lnTo>
                  <a:pt x="4866377" y="0"/>
                </a:lnTo>
              </a:path>
            </a:pathLst>
          </a:custGeom>
          <a:ln w="22621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600650" y="7020025"/>
            <a:ext cx="3846762" cy="24074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802690" y="6386057"/>
            <a:ext cx="1209675" cy="1634489"/>
          </a:xfrm>
          <a:custGeom>
            <a:avLst/>
            <a:gdLst/>
            <a:ahLst/>
            <a:cxnLst/>
            <a:rect l="l" t="t" r="r" b="b"/>
            <a:pathLst>
              <a:path w="1209675" h="1634490">
                <a:moveTo>
                  <a:pt x="869499" y="984945"/>
                </a:moveTo>
                <a:lnTo>
                  <a:pt x="869499" y="1432395"/>
                </a:lnTo>
                <a:lnTo>
                  <a:pt x="840988" y="1427818"/>
                </a:lnTo>
                <a:lnTo>
                  <a:pt x="816064" y="1423866"/>
                </a:lnTo>
                <a:lnTo>
                  <a:pt x="772325" y="1416537"/>
                </a:lnTo>
                <a:lnTo>
                  <a:pt x="724009" y="1406871"/>
                </a:lnTo>
                <a:lnTo>
                  <a:pt x="676493" y="1395473"/>
                </a:lnTo>
                <a:lnTo>
                  <a:pt x="629845" y="1382267"/>
                </a:lnTo>
                <a:lnTo>
                  <a:pt x="584134" y="1367179"/>
                </a:lnTo>
                <a:lnTo>
                  <a:pt x="539424" y="1350132"/>
                </a:lnTo>
                <a:lnTo>
                  <a:pt x="495786" y="1331051"/>
                </a:lnTo>
                <a:lnTo>
                  <a:pt x="453285" y="1309860"/>
                </a:lnTo>
                <a:lnTo>
                  <a:pt x="411988" y="1286483"/>
                </a:lnTo>
                <a:lnTo>
                  <a:pt x="371964" y="1260844"/>
                </a:lnTo>
                <a:lnTo>
                  <a:pt x="333280" y="1232869"/>
                </a:lnTo>
                <a:lnTo>
                  <a:pt x="296003" y="1202480"/>
                </a:lnTo>
                <a:lnTo>
                  <a:pt x="260200" y="1169603"/>
                </a:lnTo>
                <a:lnTo>
                  <a:pt x="225939" y="1134162"/>
                </a:lnTo>
                <a:lnTo>
                  <a:pt x="193792" y="1097417"/>
                </a:lnTo>
                <a:lnTo>
                  <a:pt x="163511" y="1059587"/>
                </a:lnTo>
                <a:lnTo>
                  <a:pt x="135263" y="1020643"/>
                </a:lnTo>
                <a:lnTo>
                  <a:pt x="109215" y="980555"/>
                </a:lnTo>
                <a:lnTo>
                  <a:pt x="85532" y="939293"/>
                </a:lnTo>
                <a:lnTo>
                  <a:pt x="64382" y="896829"/>
                </a:lnTo>
                <a:lnTo>
                  <a:pt x="45932" y="853132"/>
                </a:lnTo>
                <a:lnTo>
                  <a:pt x="30347" y="808173"/>
                </a:lnTo>
                <a:lnTo>
                  <a:pt x="17795" y="761921"/>
                </a:lnTo>
                <a:lnTo>
                  <a:pt x="8442" y="714349"/>
                </a:lnTo>
                <a:lnTo>
                  <a:pt x="2454" y="665425"/>
                </a:lnTo>
                <a:lnTo>
                  <a:pt x="0" y="615120"/>
                </a:lnTo>
                <a:lnTo>
                  <a:pt x="1447" y="564431"/>
                </a:lnTo>
                <a:lnTo>
                  <a:pt x="6874" y="515163"/>
                </a:lnTo>
                <a:lnTo>
                  <a:pt x="16112" y="467281"/>
                </a:lnTo>
                <a:lnTo>
                  <a:pt x="28990" y="420751"/>
                </a:lnTo>
                <a:lnTo>
                  <a:pt x="45337" y="375538"/>
                </a:lnTo>
                <a:lnTo>
                  <a:pt x="64984" y="331609"/>
                </a:lnTo>
                <a:lnTo>
                  <a:pt x="87759" y="288929"/>
                </a:lnTo>
                <a:lnTo>
                  <a:pt x="113492" y="247464"/>
                </a:lnTo>
                <a:lnTo>
                  <a:pt x="136837" y="214490"/>
                </a:lnTo>
                <a:lnTo>
                  <a:pt x="136837" y="447028"/>
                </a:lnTo>
                <a:lnTo>
                  <a:pt x="137538" y="496079"/>
                </a:lnTo>
                <a:lnTo>
                  <a:pt x="142533" y="546354"/>
                </a:lnTo>
                <a:lnTo>
                  <a:pt x="151692" y="597797"/>
                </a:lnTo>
                <a:lnTo>
                  <a:pt x="163857" y="645418"/>
                </a:lnTo>
                <a:lnTo>
                  <a:pt x="179367" y="691214"/>
                </a:lnTo>
                <a:lnTo>
                  <a:pt x="198075" y="735236"/>
                </a:lnTo>
                <a:lnTo>
                  <a:pt x="219830" y="777533"/>
                </a:lnTo>
                <a:lnTo>
                  <a:pt x="244484" y="818157"/>
                </a:lnTo>
                <a:lnTo>
                  <a:pt x="271887" y="857157"/>
                </a:lnTo>
                <a:lnTo>
                  <a:pt x="301890" y="894585"/>
                </a:lnTo>
                <a:lnTo>
                  <a:pt x="334344" y="930490"/>
                </a:lnTo>
                <a:lnTo>
                  <a:pt x="369100" y="964924"/>
                </a:lnTo>
                <a:lnTo>
                  <a:pt x="407652" y="999282"/>
                </a:lnTo>
                <a:lnTo>
                  <a:pt x="447661" y="1031138"/>
                </a:lnTo>
                <a:lnTo>
                  <a:pt x="489093" y="1060534"/>
                </a:lnTo>
                <a:lnTo>
                  <a:pt x="531913" y="1087516"/>
                </a:lnTo>
                <a:lnTo>
                  <a:pt x="576089" y="1112126"/>
                </a:lnTo>
                <a:lnTo>
                  <a:pt x="621586" y="1134409"/>
                </a:lnTo>
                <a:lnTo>
                  <a:pt x="668369" y="1154408"/>
                </a:lnTo>
                <a:lnTo>
                  <a:pt x="716405" y="1172168"/>
                </a:lnTo>
                <a:lnTo>
                  <a:pt x="765661" y="1187732"/>
                </a:lnTo>
                <a:lnTo>
                  <a:pt x="788988" y="1192663"/>
                </a:lnTo>
                <a:lnTo>
                  <a:pt x="792320" y="1191064"/>
                </a:lnTo>
                <a:lnTo>
                  <a:pt x="800718" y="1189198"/>
                </a:lnTo>
                <a:lnTo>
                  <a:pt x="800718" y="930484"/>
                </a:lnTo>
                <a:lnTo>
                  <a:pt x="828725" y="953818"/>
                </a:lnTo>
                <a:lnTo>
                  <a:pt x="867433" y="983480"/>
                </a:lnTo>
                <a:lnTo>
                  <a:pt x="869499" y="984945"/>
                </a:lnTo>
                <a:close/>
              </a:path>
              <a:path w="1209675" h="1634490">
                <a:moveTo>
                  <a:pt x="375365" y="10394"/>
                </a:moveTo>
                <a:lnTo>
                  <a:pt x="346198" y="57936"/>
                </a:lnTo>
                <a:lnTo>
                  <a:pt x="319597" y="90099"/>
                </a:lnTo>
                <a:lnTo>
                  <a:pt x="301652" y="105540"/>
                </a:lnTo>
                <a:lnTo>
                  <a:pt x="263253" y="142743"/>
                </a:lnTo>
                <a:lnTo>
                  <a:pt x="230203" y="181626"/>
                </a:lnTo>
                <a:lnTo>
                  <a:pt x="202369" y="222133"/>
                </a:lnTo>
                <a:lnTo>
                  <a:pt x="179619" y="264207"/>
                </a:lnTo>
                <a:lnTo>
                  <a:pt x="161823" y="307791"/>
                </a:lnTo>
                <a:lnTo>
                  <a:pt x="148848" y="352827"/>
                </a:lnTo>
                <a:lnTo>
                  <a:pt x="140564" y="399258"/>
                </a:lnTo>
                <a:lnTo>
                  <a:pt x="136837" y="447028"/>
                </a:lnTo>
                <a:lnTo>
                  <a:pt x="136837" y="214490"/>
                </a:lnTo>
                <a:lnTo>
                  <a:pt x="173153" y="168038"/>
                </a:lnTo>
                <a:lnTo>
                  <a:pt x="207246" y="130778"/>
                </a:lnTo>
                <a:lnTo>
                  <a:pt x="243751" y="95529"/>
                </a:lnTo>
                <a:lnTo>
                  <a:pt x="319247" y="27318"/>
                </a:lnTo>
                <a:lnTo>
                  <a:pt x="353400" y="6367"/>
                </a:lnTo>
                <a:lnTo>
                  <a:pt x="365368" y="0"/>
                </a:lnTo>
                <a:lnTo>
                  <a:pt x="375365" y="10394"/>
                </a:lnTo>
                <a:close/>
              </a:path>
              <a:path w="1209675" h="1634490">
                <a:moveTo>
                  <a:pt x="800718" y="930484"/>
                </a:moveTo>
                <a:lnTo>
                  <a:pt x="800718" y="1189198"/>
                </a:lnTo>
                <a:lnTo>
                  <a:pt x="789842" y="1179762"/>
                </a:lnTo>
                <a:lnTo>
                  <a:pt x="779590" y="1170975"/>
                </a:lnTo>
                <a:lnTo>
                  <a:pt x="702078" y="1094701"/>
                </a:lnTo>
                <a:lnTo>
                  <a:pt x="673285" y="1064645"/>
                </a:lnTo>
                <a:lnTo>
                  <a:pt x="645693" y="1033552"/>
                </a:lnTo>
                <a:lnTo>
                  <a:pt x="625744" y="996204"/>
                </a:lnTo>
                <a:lnTo>
                  <a:pt x="622766" y="955446"/>
                </a:lnTo>
                <a:lnTo>
                  <a:pt x="635383" y="915362"/>
                </a:lnTo>
                <a:lnTo>
                  <a:pt x="669280" y="870798"/>
                </a:lnTo>
                <a:lnTo>
                  <a:pt x="674602" y="859483"/>
                </a:lnTo>
                <a:lnTo>
                  <a:pt x="679298" y="847019"/>
                </a:lnTo>
                <a:lnTo>
                  <a:pt x="684482" y="834331"/>
                </a:lnTo>
                <a:lnTo>
                  <a:pt x="696194" y="833000"/>
                </a:lnTo>
                <a:lnTo>
                  <a:pt x="705293" y="837879"/>
                </a:lnTo>
                <a:lnTo>
                  <a:pt x="712918" y="846080"/>
                </a:lnTo>
                <a:lnTo>
                  <a:pt x="720206" y="854719"/>
                </a:lnTo>
                <a:lnTo>
                  <a:pt x="754996" y="889572"/>
                </a:lnTo>
                <a:lnTo>
                  <a:pt x="791208" y="922560"/>
                </a:lnTo>
                <a:lnTo>
                  <a:pt x="800718" y="930484"/>
                </a:lnTo>
                <a:close/>
              </a:path>
              <a:path w="1209675" h="1634490">
                <a:moveTo>
                  <a:pt x="1209339" y="1181556"/>
                </a:moveTo>
                <a:lnTo>
                  <a:pt x="1200812" y="1256810"/>
                </a:lnTo>
                <a:lnTo>
                  <a:pt x="1184065" y="1304233"/>
                </a:lnTo>
                <a:lnTo>
                  <a:pt x="1156895" y="1346709"/>
                </a:lnTo>
                <a:lnTo>
                  <a:pt x="1117566" y="1383489"/>
                </a:lnTo>
                <a:lnTo>
                  <a:pt x="1077790" y="1413047"/>
                </a:lnTo>
                <a:lnTo>
                  <a:pt x="1038171" y="1442808"/>
                </a:lnTo>
                <a:lnTo>
                  <a:pt x="998451" y="1472396"/>
                </a:lnTo>
                <a:lnTo>
                  <a:pt x="958375" y="1501439"/>
                </a:lnTo>
                <a:lnTo>
                  <a:pt x="917687" y="1529564"/>
                </a:lnTo>
                <a:lnTo>
                  <a:pt x="876131" y="1556398"/>
                </a:lnTo>
                <a:lnTo>
                  <a:pt x="833450" y="1581567"/>
                </a:lnTo>
                <a:lnTo>
                  <a:pt x="789387" y="1604698"/>
                </a:lnTo>
                <a:lnTo>
                  <a:pt x="739301" y="1625480"/>
                </a:lnTo>
                <a:lnTo>
                  <a:pt x="717273" y="1634281"/>
                </a:lnTo>
                <a:lnTo>
                  <a:pt x="724026" y="1592461"/>
                </a:lnTo>
                <a:lnTo>
                  <a:pt x="732103" y="1555176"/>
                </a:lnTo>
                <a:lnTo>
                  <a:pt x="773925" y="1496758"/>
                </a:lnTo>
                <a:lnTo>
                  <a:pt x="795419" y="1482392"/>
                </a:lnTo>
                <a:lnTo>
                  <a:pt x="869499" y="1432395"/>
                </a:lnTo>
                <a:lnTo>
                  <a:pt x="869499" y="984945"/>
                </a:lnTo>
                <a:lnTo>
                  <a:pt x="907216" y="1011681"/>
                </a:lnTo>
                <a:lnTo>
                  <a:pt x="947957" y="1038553"/>
                </a:lnTo>
                <a:lnTo>
                  <a:pt x="989543" y="1064233"/>
                </a:lnTo>
                <a:lnTo>
                  <a:pt x="1031856" y="1088854"/>
                </a:lnTo>
                <a:lnTo>
                  <a:pt x="1099837" y="1121020"/>
                </a:lnTo>
                <a:lnTo>
                  <a:pt x="1170218" y="1148687"/>
                </a:lnTo>
                <a:lnTo>
                  <a:pt x="1192173" y="1158078"/>
                </a:lnTo>
                <a:lnTo>
                  <a:pt x="1204493" y="1167444"/>
                </a:lnTo>
                <a:lnTo>
                  <a:pt x="1209339" y="1181556"/>
                </a:lnTo>
                <a:close/>
              </a:path>
            </a:pathLst>
          </a:custGeom>
          <a:solidFill>
            <a:srgbClr val="7CCC6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267200" y="644449"/>
            <a:ext cx="90678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5600" spc="160">
                <a:solidFill>
                  <a:srgbClr val="7CCC6B"/>
                </a:solidFill>
              </a:rPr>
              <a:t>Website &amp; Member Portal</a:t>
            </a:r>
            <a:endParaRPr sz="5600"/>
          </a:p>
        </p:txBody>
      </p:sp>
      <p:sp>
        <p:nvSpPr>
          <p:cNvPr id="29" name="object 29"/>
          <p:cNvSpPr txBox="1"/>
          <p:nvPr/>
        </p:nvSpPr>
        <p:spPr>
          <a:xfrm>
            <a:off x="1178220" y="1675372"/>
            <a:ext cx="15748000" cy="913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86605" marR="5080" lvl="0" indent="-4574540" algn="l" defTabSz="914400" rtl="0" eaLnBrk="1" fontAlgn="auto" latinLnBrk="0" hangingPunct="1">
              <a:lnSpc>
                <a:spcPct val="11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1200" cap="none" spc="15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Our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brand </a:t>
            </a:r>
            <a:r>
              <a:rPr kumimoji="0" sz="2600" b="0" i="0" u="none" strike="noStrike" kern="1200" cap="none" spc="15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new,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game-changing mobile </a:t>
            </a:r>
            <a:r>
              <a:rPr kumimoji="0" sz="2600" b="0" i="0" u="none" strike="noStrike" kern="1200" cap="none" spc="15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 and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website allows users </a:t>
            </a:r>
            <a:r>
              <a:rPr kumimoji="0" sz="2600" b="0" i="0" u="none" strike="noStrike" kern="1200" cap="none" spc="1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 </a:t>
            </a:r>
            <a:r>
              <a:rPr kumimoji="0" sz="2600" b="0" i="0" u="none" strike="noStrike" kern="1200" cap="none" spc="15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have all the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tools necessary </a:t>
            </a:r>
            <a:r>
              <a:rPr kumimoji="0" sz="2600" b="0" i="0" u="none" strike="noStrike" kern="1200" cap="none" spc="15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kumimoji="0" sz="2600" b="0" i="0" u="none" strike="noStrike" kern="1200" cap="none" spc="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healthy work/life balance, </a:t>
            </a:r>
            <a:r>
              <a:rPr kumimoji="0" sz="2600" b="0" i="0" u="none" strike="noStrike" kern="1200" cap="none" spc="1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their</a:t>
            </a:r>
            <a:r>
              <a:rPr kumimoji="0" sz="2600" b="0" i="0" u="none" strike="noStrike" kern="1200" cap="none" spc="175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600" b="0" i="0" u="none" strike="noStrike" kern="1200" cap="none" spc="20" normalizeH="0" baseline="0" noProof="0">
                <a:ln>
                  <a:noFill/>
                </a:ln>
                <a:solidFill>
                  <a:srgbClr val="F2F4E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fingertips!</a:t>
            </a:r>
            <a:endParaRPr kumimoji="0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094547" y="3209761"/>
            <a:ext cx="6242174" cy="7053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26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ACCESS</a:t>
            </a:r>
            <a:r>
              <a:rPr kumimoji="0" sz="2000" b="0" i="0" u="none" strike="noStrike" kern="1200" cap="none" spc="-3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000" b="0" i="0" u="none" strike="noStrike" kern="1200" cap="none" spc="32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YOUR</a:t>
            </a:r>
            <a:r>
              <a:rPr kumimoji="0" sz="2000" b="0" i="0" u="none" strike="noStrike" kern="1200" cap="none" spc="-3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000" b="0" i="0" u="none" strike="noStrike" kern="1200" cap="none" spc="25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FULL</a:t>
            </a:r>
            <a:r>
              <a:rPr kumimoji="0" sz="2000" b="0" i="0" u="none" strike="noStrike" kern="1200" cap="none" spc="-3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000" b="0" i="0" u="none" strike="noStrike" kern="1200" cap="none" spc="37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EAP</a:t>
            </a:r>
            <a:r>
              <a:rPr kumimoji="0" sz="2000" b="0" i="0" u="none" strike="noStrike" kern="1200" cap="none" spc="-3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000" b="0" i="0" u="none" strike="noStrike" kern="1200" cap="none" spc="32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BY</a:t>
            </a:r>
            <a:r>
              <a:rPr kumimoji="0" sz="2000" b="0" i="0" u="none" strike="noStrike" kern="1200" cap="none" spc="-3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000" b="0" i="0" u="none" strike="noStrike" kern="1200" cap="none" spc="2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CALLING</a:t>
            </a:r>
            <a:r>
              <a:rPr kumimoji="0" sz="2000" b="0" i="0" u="none" strike="noStrike" kern="1200" cap="none" spc="225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:</a:t>
            </a:r>
            <a:endParaRPr kumimoji="0" lang="en-US" sz="2000" b="0" i="0" u="none" strike="noStrike" kern="1200" cap="none" spc="225" normalizeH="0" baseline="0" noProof="0">
              <a:ln>
                <a:noFill/>
              </a:ln>
              <a:solidFill>
                <a:srgbClr val="FFFFF9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844-871-3577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82340" y="9258335"/>
            <a:ext cx="896619" cy="1028700"/>
          </a:xfrm>
          <a:custGeom>
            <a:avLst/>
            <a:gdLst/>
            <a:ahLst/>
            <a:cxnLst/>
            <a:rect l="l" t="t" r="r" b="b"/>
            <a:pathLst>
              <a:path w="896620" h="1028700">
                <a:moveTo>
                  <a:pt x="895913" y="545530"/>
                </a:moveTo>
                <a:lnTo>
                  <a:pt x="895913" y="544132"/>
                </a:lnTo>
                <a:lnTo>
                  <a:pt x="896586" y="544877"/>
                </a:lnTo>
                <a:lnTo>
                  <a:pt x="895913" y="545530"/>
                </a:lnTo>
                <a:close/>
              </a:path>
              <a:path w="896620" h="1028700">
                <a:moveTo>
                  <a:pt x="0" y="1346"/>
                </a:moveTo>
                <a:lnTo>
                  <a:pt x="1379" y="0"/>
                </a:lnTo>
                <a:lnTo>
                  <a:pt x="405921" y="0"/>
                </a:lnTo>
                <a:lnTo>
                  <a:pt x="886242" y="533404"/>
                </a:lnTo>
                <a:lnTo>
                  <a:pt x="896586" y="543388"/>
                </a:lnTo>
                <a:lnTo>
                  <a:pt x="895913" y="544132"/>
                </a:lnTo>
                <a:lnTo>
                  <a:pt x="895913" y="545530"/>
                </a:lnTo>
                <a:lnTo>
                  <a:pt x="886237" y="554916"/>
                </a:lnTo>
                <a:lnTo>
                  <a:pt x="488744" y="996313"/>
                </a:lnTo>
                <a:lnTo>
                  <a:pt x="488744" y="544135"/>
                </a:lnTo>
                <a:lnTo>
                  <a:pt x="0" y="1346"/>
                </a:lnTo>
                <a:close/>
              </a:path>
              <a:path w="896620" h="1028700">
                <a:moveTo>
                  <a:pt x="52496" y="1028664"/>
                </a:moveTo>
                <a:lnTo>
                  <a:pt x="488744" y="544135"/>
                </a:lnTo>
                <a:lnTo>
                  <a:pt x="488744" y="996313"/>
                </a:lnTo>
                <a:lnTo>
                  <a:pt x="459611" y="1028664"/>
                </a:lnTo>
                <a:lnTo>
                  <a:pt x="52496" y="1028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580685" y="9258335"/>
            <a:ext cx="896619" cy="1028700"/>
          </a:xfrm>
          <a:custGeom>
            <a:avLst/>
            <a:gdLst/>
            <a:ahLst/>
            <a:cxnLst/>
            <a:rect l="l" t="t" r="r" b="b"/>
            <a:pathLst>
              <a:path w="896620" h="1028700">
                <a:moveTo>
                  <a:pt x="0" y="1346"/>
                </a:moveTo>
                <a:lnTo>
                  <a:pt x="1451" y="0"/>
                </a:lnTo>
                <a:lnTo>
                  <a:pt x="405994" y="0"/>
                </a:lnTo>
                <a:lnTo>
                  <a:pt x="886291" y="533400"/>
                </a:lnTo>
                <a:lnTo>
                  <a:pt x="896607" y="543388"/>
                </a:lnTo>
                <a:lnTo>
                  <a:pt x="895936" y="544132"/>
                </a:lnTo>
                <a:lnTo>
                  <a:pt x="895936" y="545529"/>
                </a:lnTo>
                <a:lnTo>
                  <a:pt x="886291" y="554910"/>
                </a:lnTo>
                <a:lnTo>
                  <a:pt x="488735" y="996310"/>
                </a:lnTo>
                <a:lnTo>
                  <a:pt x="488735" y="544135"/>
                </a:lnTo>
                <a:lnTo>
                  <a:pt x="0" y="1346"/>
                </a:lnTo>
                <a:close/>
              </a:path>
              <a:path w="896620" h="1028700">
                <a:moveTo>
                  <a:pt x="895936" y="545529"/>
                </a:moveTo>
                <a:lnTo>
                  <a:pt x="895936" y="544132"/>
                </a:lnTo>
                <a:lnTo>
                  <a:pt x="896607" y="544876"/>
                </a:lnTo>
                <a:lnTo>
                  <a:pt x="895936" y="545529"/>
                </a:lnTo>
                <a:close/>
              </a:path>
              <a:path w="896620" h="1028700">
                <a:moveTo>
                  <a:pt x="52553" y="1028664"/>
                </a:moveTo>
                <a:lnTo>
                  <a:pt x="488735" y="544135"/>
                </a:lnTo>
                <a:lnTo>
                  <a:pt x="488735" y="996310"/>
                </a:lnTo>
                <a:lnTo>
                  <a:pt x="459595" y="1028664"/>
                </a:lnTo>
                <a:lnTo>
                  <a:pt x="52553" y="1028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79061" y="9258335"/>
            <a:ext cx="897255" cy="1028700"/>
          </a:xfrm>
          <a:custGeom>
            <a:avLst/>
            <a:gdLst/>
            <a:ahLst/>
            <a:cxnLst/>
            <a:rect l="l" t="t" r="r" b="b"/>
            <a:pathLst>
              <a:path w="897254" h="1028700">
                <a:moveTo>
                  <a:pt x="0" y="1346"/>
                </a:moveTo>
                <a:lnTo>
                  <a:pt x="1451" y="0"/>
                </a:lnTo>
                <a:lnTo>
                  <a:pt x="405994" y="0"/>
                </a:lnTo>
                <a:lnTo>
                  <a:pt x="886292" y="533400"/>
                </a:lnTo>
                <a:lnTo>
                  <a:pt x="896634" y="543388"/>
                </a:lnTo>
                <a:lnTo>
                  <a:pt x="895908" y="544132"/>
                </a:lnTo>
                <a:lnTo>
                  <a:pt x="895908" y="545580"/>
                </a:lnTo>
                <a:lnTo>
                  <a:pt x="886292" y="554910"/>
                </a:lnTo>
                <a:lnTo>
                  <a:pt x="488825" y="996294"/>
                </a:lnTo>
                <a:lnTo>
                  <a:pt x="488825" y="544135"/>
                </a:lnTo>
                <a:lnTo>
                  <a:pt x="0" y="1346"/>
                </a:lnTo>
                <a:close/>
              </a:path>
              <a:path w="897254" h="1028700">
                <a:moveTo>
                  <a:pt x="895908" y="545580"/>
                </a:moveTo>
                <a:lnTo>
                  <a:pt x="895908" y="544132"/>
                </a:lnTo>
                <a:lnTo>
                  <a:pt x="896634" y="544876"/>
                </a:lnTo>
                <a:lnTo>
                  <a:pt x="895908" y="545580"/>
                </a:lnTo>
                <a:close/>
              </a:path>
              <a:path w="897254" h="1028700">
                <a:moveTo>
                  <a:pt x="52561" y="1028664"/>
                </a:moveTo>
                <a:lnTo>
                  <a:pt x="488825" y="544135"/>
                </a:lnTo>
                <a:lnTo>
                  <a:pt x="488825" y="996294"/>
                </a:lnTo>
                <a:lnTo>
                  <a:pt x="459677" y="1028664"/>
                </a:lnTo>
                <a:lnTo>
                  <a:pt x="52561" y="1028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777436" y="9258335"/>
            <a:ext cx="897255" cy="1028700"/>
          </a:xfrm>
          <a:custGeom>
            <a:avLst/>
            <a:gdLst/>
            <a:ahLst/>
            <a:cxnLst/>
            <a:rect l="l" t="t" r="r" b="b"/>
            <a:pathLst>
              <a:path w="897254" h="1028700">
                <a:moveTo>
                  <a:pt x="0" y="1346"/>
                </a:moveTo>
                <a:lnTo>
                  <a:pt x="1451" y="0"/>
                </a:lnTo>
                <a:lnTo>
                  <a:pt x="405994" y="0"/>
                </a:lnTo>
                <a:lnTo>
                  <a:pt x="886291" y="533400"/>
                </a:lnTo>
                <a:lnTo>
                  <a:pt x="896634" y="543388"/>
                </a:lnTo>
                <a:lnTo>
                  <a:pt x="895999" y="544132"/>
                </a:lnTo>
                <a:lnTo>
                  <a:pt x="895999" y="545492"/>
                </a:lnTo>
                <a:lnTo>
                  <a:pt x="886291" y="554910"/>
                </a:lnTo>
                <a:lnTo>
                  <a:pt x="488826" y="996294"/>
                </a:lnTo>
                <a:lnTo>
                  <a:pt x="488826" y="544135"/>
                </a:lnTo>
                <a:lnTo>
                  <a:pt x="0" y="1346"/>
                </a:lnTo>
                <a:close/>
              </a:path>
              <a:path w="897254" h="1028700">
                <a:moveTo>
                  <a:pt x="895999" y="545492"/>
                </a:moveTo>
                <a:lnTo>
                  <a:pt x="895999" y="544132"/>
                </a:lnTo>
                <a:lnTo>
                  <a:pt x="896634" y="544876"/>
                </a:lnTo>
                <a:lnTo>
                  <a:pt x="895999" y="545492"/>
                </a:lnTo>
                <a:close/>
              </a:path>
              <a:path w="897254" h="1028700">
                <a:moveTo>
                  <a:pt x="52561" y="1028664"/>
                </a:moveTo>
                <a:lnTo>
                  <a:pt x="488826" y="544135"/>
                </a:lnTo>
                <a:lnTo>
                  <a:pt x="488826" y="996294"/>
                </a:lnTo>
                <a:lnTo>
                  <a:pt x="459676" y="1028664"/>
                </a:lnTo>
                <a:lnTo>
                  <a:pt x="52561" y="1028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75812" y="9258335"/>
            <a:ext cx="897255" cy="1028700"/>
          </a:xfrm>
          <a:custGeom>
            <a:avLst/>
            <a:gdLst/>
            <a:ahLst/>
            <a:cxnLst/>
            <a:rect l="l" t="t" r="r" b="b"/>
            <a:pathLst>
              <a:path w="897255" h="1028700">
                <a:moveTo>
                  <a:pt x="0" y="1346"/>
                </a:moveTo>
                <a:lnTo>
                  <a:pt x="1451" y="0"/>
                </a:lnTo>
                <a:lnTo>
                  <a:pt x="405994" y="0"/>
                </a:lnTo>
                <a:lnTo>
                  <a:pt x="886291" y="533400"/>
                </a:lnTo>
                <a:lnTo>
                  <a:pt x="896634" y="543388"/>
                </a:lnTo>
                <a:lnTo>
                  <a:pt x="895999" y="544132"/>
                </a:lnTo>
                <a:lnTo>
                  <a:pt x="895999" y="545492"/>
                </a:lnTo>
                <a:lnTo>
                  <a:pt x="886291" y="554910"/>
                </a:lnTo>
                <a:lnTo>
                  <a:pt x="488825" y="996210"/>
                </a:lnTo>
                <a:lnTo>
                  <a:pt x="488825" y="544135"/>
                </a:lnTo>
                <a:lnTo>
                  <a:pt x="0" y="1346"/>
                </a:lnTo>
                <a:close/>
              </a:path>
              <a:path w="897255" h="1028700">
                <a:moveTo>
                  <a:pt x="895999" y="545492"/>
                </a:moveTo>
                <a:lnTo>
                  <a:pt x="895999" y="544132"/>
                </a:lnTo>
                <a:lnTo>
                  <a:pt x="896634" y="544876"/>
                </a:lnTo>
                <a:lnTo>
                  <a:pt x="895999" y="545492"/>
                </a:lnTo>
                <a:close/>
              </a:path>
              <a:path w="897255" h="1028700">
                <a:moveTo>
                  <a:pt x="52561" y="1028664"/>
                </a:moveTo>
                <a:lnTo>
                  <a:pt x="488825" y="544135"/>
                </a:lnTo>
                <a:lnTo>
                  <a:pt x="488825" y="996210"/>
                </a:lnTo>
                <a:lnTo>
                  <a:pt x="459595" y="1028664"/>
                </a:lnTo>
                <a:lnTo>
                  <a:pt x="52561" y="1028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81354" y="9258335"/>
            <a:ext cx="889635" cy="1028700"/>
          </a:xfrm>
          <a:custGeom>
            <a:avLst/>
            <a:gdLst/>
            <a:ahLst/>
            <a:cxnLst/>
            <a:rect l="l" t="t" r="r" b="b"/>
            <a:pathLst>
              <a:path w="889635" h="1028700">
                <a:moveTo>
                  <a:pt x="0" y="9284"/>
                </a:moveTo>
                <a:lnTo>
                  <a:pt x="0" y="0"/>
                </a:lnTo>
                <a:lnTo>
                  <a:pt x="398827" y="0"/>
                </a:lnTo>
                <a:lnTo>
                  <a:pt x="879124" y="533400"/>
                </a:lnTo>
                <a:lnTo>
                  <a:pt x="889467" y="543388"/>
                </a:lnTo>
                <a:lnTo>
                  <a:pt x="888832" y="544132"/>
                </a:lnTo>
                <a:lnTo>
                  <a:pt x="888832" y="545492"/>
                </a:lnTo>
                <a:lnTo>
                  <a:pt x="879124" y="554910"/>
                </a:lnTo>
                <a:lnTo>
                  <a:pt x="481568" y="996394"/>
                </a:lnTo>
                <a:lnTo>
                  <a:pt x="481568" y="544135"/>
                </a:lnTo>
                <a:lnTo>
                  <a:pt x="0" y="9284"/>
                </a:lnTo>
                <a:close/>
              </a:path>
              <a:path w="889635" h="1028700">
                <a:moveTo>
                  <a:pt x="888832" y="545492"/>
                </a:moveTo>
                <a:lnTo>
                  <a:pt x="888832" y="544132"/>
                </a:lnTo>
                <a:lnTo>
                  <a:pt x="889467" y="544876"/>
                </a:lnTo>
                <a:lnTo>
                  <a:pt x="888832" y="545492"/>
                </a:lnTo>
                <a:close/>
              </a:path>
              <a:path w="889635" h="1028700">
                <a:moveTo>
                  <a:pt x="45360" y="1028664"/>
                </a:moveTo>
                <a:lnTo>
                  <a:pt x="481568" y="544135"/>
                </a:lnTo>
                <a:lnTo>
                  <a:pt x="481568" y="996394"/>
                </a:lnTo>
                <a:lnTo>
                  <a:pt x="452509" y="1028664"/>
                </a:lnTo>
                <a:lnTo>
                  <a:pt x="45360" y="1028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2A1020-7765-4EF3-869D-24200F5C0A60}"/>
              </a:ext>
            </a:extLst>
          </p:cNvPr>
          <p:cNvSpPr txBox="1"/>
          <p:nvPr/>
        </p:nvSpPr>
        <p:spPr>
          <a:xfrm>
            <a:off x="11656987" y="4322108"/>
            <a:ext cx="58448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26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DOWNLOAD THE APP BY VISITING: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26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www.encompass.us.com</a:t>
            </a:r>
            <a:endParaRPr kumimoji="0" lang="en-US" sz="2000" b="0" i="0" u="none" strike="noStrike" kern="1200" cap="none" spc="260" normalizeH="0" baseline="0" noProof="0">
              <a:ln>
                <a:noFill/>
              </a:ln>
              <a:solidFill>
                <a:srgbClr val="FFFFF9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260" normalizeH="0" baseline="0" noProof="0">
              <a:ln>
                <a:noFill/>
              </a:ln>
              <a:solidFill>
                <a:srgbClr val="FFFFF9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26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OR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260" normalizeH="0" baseline="0" noProof="0">
                <a:ln>
                  <a:noFill/>
                </a:ln>
                <a:solidFill>
                  <a:srgbClr val="FFFFF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SIMPLY SCAN THIS QR CODE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3182FC-AC09-42DC-87D7-DFEE6E1667EE}"/>
              </a:ext>
            </a:extLst>
          </p:cNvPr>
          <p:cNvSpPr txBox="1"/>
          <p:nvPr/>
        </p:nvSpPr>
        <p:spPr>
          <a:xfrm>
            <a:off x="14291450" y="8989046"/>
            <a:ext cx="304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gtmetro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88222" y="99074"/>
            <a:ext cx="4638675" cy="10086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22148" y="99074"/>
            <a:ext cx="4629149" cy="5000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22148" y="5194949"/>
            <a:ext cx="4629149" cy="4991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15065" y="632415"/>
            <a:ext cx="6231890" cy="22625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5820"/>
              </a:lnSpc>
              <a:spcBef>
                <a:spcPts val="409"/>
              </a:spcBef>
            </a:pPr>
            <a:r>
              <a:rPr sz="4950" spc="305">
                <a:solidFill>
                  <a:srgbClr val="40B5E6"/>
                </a:solidFill>
              </a:rPr>
              <a:t>ORGANIZATIONA</a:t>
            </a:r>
            <a:r>
              <a:rPr sz="4950" spc="5">
                <a:solidFill>
                  <a:srgbClr val="40B5E6"/>
                </a:solidFill>
              </a:rPr>
              <a:t>L  </a:t>
            </a:r>
            <a:r>
              <a:rPr sz="4950" spc="280">
                <a:solidFill>
                  <a:srgbClr val="40B5E6"/>
                </a:solidFill>
              </a:rPr>
              <a:t>DEVELOPMENT</a:t>
            </a:r>
            <a:endParaRPr sz="4950"/>
          </a:p>
          <a:p>
            <a:pPr marL="12700">
              <a:lnSpc>
                <a:spcPts val="5655"/>
              </a:lnSpc>
            </a:pPr>
            <a:r>
              <a:rPr sz="4950" spc="270">
                <a:solidFill>
                  <a:srgbClr val="40B5E6"/>
                </a:solidFill>
              </a:rPr>
              <a:t>SERVICES</a:t>
            </a:r>
            <a:endParaRPr sz="4950"/>
          </a:p>
        </p:txBody>
      </p:sp>
      <p:sp>
        <p:nvSpPr>
          <p:cNvPr id="6" name="object 6"/>
          <p:cNvSpPr/>
          <p:nvPr/>
        </p:nvSpPr>
        <p:spPr>
          <a:xfrm>
            <a:off x="959630" y="4584613"/>
            <a:ext cx="113027" cy="113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9630" y="5074397"/>
            <a:ext cx="113027" cy="11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9630" y="5564182"/>
            <a:ext cx="113027" cy="11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9630" y="6053966"/>
            <a:ext cx="113027" cy="11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630" y="6543751"/>
            <a:ext cx="113027" cy="1130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15065" y="3498965"/>
            <a:ext cx="7613015" cy="5729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Promoting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Well-Being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8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Organization: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483234" marR="4310380">
              <a:lnSpc>
                <a:spcPct val="112799"/>
              </a:lnSpc>
            </a:pPr>
            <a:r>
              <a:rPr sz="2850" spc="20">
                <a:solidFill>
                  <a:srgbClr val="FFFFFF"/>
                </a:solidFill>
                <a:latin typeface="Arial"/>
                <a:cs typeface="Arial"/>
              </a:rPr>
              <a:t>On-site Training  Webinar Training  Mediation</a:t>
            </a:r>
            <a:endParaRPr sz="2850">
              <a:latin typeface="Arial"/>
              <a:cs typeface="Arial"/>
            </a:endParaRPr>
          </a:p>
          <a:p>
            <a:pPr marL="483234" marR="3860165">
              <a:lnSpc>
                <a:spcPts val="3860"/>
              </a:lnSpc>
              <a:spcBef>
                <a:spcPts val="200"/>
              </a:spcBef>
            </a:pPr>
            <a:r>
              <a:rPr sz="2850" spc="15">
                <a:solidFill>
                  <a:srgbClr val="FFFFFF"/>
                </a:solidFill>
                <a:latin typeface="Arial"/>
                <a:cs typeface="Arial"/>
              </a:rPr>
              <a:t>Team </a:t>
            </a:r>
            <a:r>
              <a:rPr sz="2850" spc="20">
                <a:solidFill>
                  <a:srgbClr val="FFFFFF"/>
                </a:solidFill>
                <a:latin typeface="Arial"/>
                <a:cs typeface="Arial"/>
              </a:rPr>
              <a:t>Building  Executive</a:t>
            </a:r>
            <a:r>
              <a:rPr sz="28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spc="20">
                <a:solidFill>
                  <a:srgbClr val="FFFFFF"/>
                </a:solidFill>
                <a:latin typeface="Arial"/>
                <a:cs typeface="Arial"/>
              </a:rPr>
              <a:t>Coaching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50" spc="15">
                <a:solidFill>
                  <a:srgbClr val="40B5E6"/>
                </a:solidFill>
                <a:latin typeface="Arial"/>
                <a:cs typeface="Arial"/>
              </a:rPr>
              <a:t>OUR MOST </a:t>
            </a:r>
            <a:r>
              <a:rPr sz="2850" spc="20">
                <a:solidFill>
                  <a:srgbClr val="40B5E6"/>
                </a:solidFill>
                <a:latin typeface="Arial"/>
                <a:cs typeface="Arial"/>
              </a:rPr>
              <a:t>POPULAR</a:t>
            </a:r>
            <a:r>
              <a:rPr sz="2850" spc="125">
                <a:solidFill>
                  <a:srgbClr val="40B5E6"/>
                </a:solidFill>
                <a:latin typeface="Arial"/>
                <a:cs typeface="Arial"/>
              </a:rPr>
              <a:t> </a:t>
            </a:r>
            <a:r>
              <a:rPr sz="2850" spc="20">
                <a:solidFill>
                  <a:srgbClr val="40B5E6"/>
                </a:solidFill>
                <a:latin typeface="Arial"/>
                <a:cs typeface="Arial"/>
              </a:rPr>
              <a:t>TRAININGS:</a:t>
            </a:r>
            <a:endParaRPr sz="2850">
              <a:latin typeface="Arial"/>
              <a:cs typeface="Arial"/>
            </a:endParaRPr>
          </a:p>
          <a:p>
            <a:pPr marL="483234" indent="-346075">
              <a:lnSpc>
                <a:spcPct val="100000"/>
              </a:lnSpc>
              <a:spcBef>
                <a:spcPts val="434"/>
              </a:spcBef>
              <a:buFont typeface="Arial"/>
              <a:buAutoNum type="arabicPeriod"/>
              <a:tabLst>
                <a:tab pos="483870" algn="l"/>
              </a:tabLst>
            </a:pPr>
            <a:r>
              <a:rPr sz="2850" i="1" spc="20">
                <a:solidFill>
                  <a:srgbClr val="FFFFFF"/>
                </a:solidFill>
                <a:latin typeface="Arial"/>
                <a:cs typeface="Arial"/>
              </a:rPr>
              <a:t>Promoting </a:t>
            </a:r>
            <a:r>
              <a:rPr sz="2850" i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50" i="1" spc="20">
                <a:solidFill>
                  <a:srgbClr val="FFFFFF"/>
                </a:solidFill>
                <a:latin typeface="Arial"/>
                <a:cs typeface="Arial"/>
              </a:rPr>
              <a:t>Respectful</a:t>
            </a:r>
            <a:r>
              <a:rPr sz="2850" i="1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i="1" spc="20">
                <a:solidFill>
                  <a:srgbClr val="FFFFFF"/>
                </a:solidFill>
                <a:latin typeface="Arial"/>
                <a:cs typeface="Arial"/>
              </a:rPr>
              <a:t>Workplace</a:t>
            </a:r>
            <a:endParaRPr sz="2850">
              <a:latin typeface="Arial"/>
              <a:cs typeface="Arial"/>
            </a:endParaRPr>
          </a:p>
          <a:p>
            <a:pPr marL="483234" indent="-346075">
              <a:lnSpc>
                <a:spcPct val="100000"/>
              </a:lnSpc>
              <a:spcBef>
                <a:spcPts val="439"/>
              </a:spcBef>
              <a:buFont typeface="Arial"/>
              <a:buAutoNum type="arabicPeriod"/>
              <a:tabLst>
                <a:tab pos="483870" algn="l"/>
              </a:tabLst>
            </a:pPr>
            <a:r>
              <a:rPr sz="2850" i="1" spc="2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r>
              <a:rPr sz="2850" i="1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i="1" spc="15">
                <a:solidFill>
                  <a:srgbClr val="FFFFFF"/>
                </a:solidFill>
                <a:latin typeface="Arial"/>
                <a:cs typeface="Arial"/>
              </a:rPr>
              <a:t>101</a:t>
            </a:r>
            <a:endParaRPr sz="2850">
              <a:latin typeface="Arial"/>
              <a:cs typeface="Arial"/>
            </a:endParaRPr>
          </a:p>
          <a:p>
            <a:pPr marL="483234" indent="-346075">
              <a:lnSpc>
                <a:spcPct val="100000"/>
              </a:lnSpc>
              <a:spcBef>
                <a:spcPts val="434"/>
              </a:spcBef>
              <a:buFont typeface="Arial"/>
              <a:buAutoNum type="arabicPeriod"/>
              <a:tabLst>
                <a:tab pos="483870" algn="l"/>
              </a:tabLst>
            </a:pPr>
            <a:r>
              <a:rPr sz="2850" i="1" spc="20">
                <a:solidFill>
                  <a:srgbClr val="FFFFFF"/>
                </a:solidFill>
                <a:latin typeface="Arial"/>
                <a:cs typeface="Arial"/>
              </a:rPr>
              <a:t>Effective Communication</a:t>
            </a:r>
            <a:r>
              <a:rPr sz="2850" i="1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50" i="1" spc="20">
                <a:solidFill>
                  <a:srgbClr val="FFFFFF"/>
                </a:solidFill>
                <a:latin typeface="Arial"/>
                <a:cs typeface="Arial"/>
              </a:rPr>
              <a:t>Strategies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3701" y="764397"/>
            <a:ext cx="7639684" cy="15227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5820"/>
              </a:lnSpc>
              <a:spcBef>
                <a:spcPts val="409"/>
              </a:spcBef>
            </a:pPr>
            <a:r>
              <a:rPr sz="4950" spc="275">
                <a:solidFill>
                  <a:srgbClr val="7CCC6B"/>
                </a:solidFill>
              </a:rPr>
              <a:t>WORKPLACE </a:t>
            </a:r>
            <a:r>
              <a:rPr sz="4950" spc="260">
                <a:solidFill>
                  <a:srgbClr val="7CCC6B"/>
                </a:solidFill>
              </a:rPr>
              <a:t>TRAUMA  </a:t>
            </a:r>
            <a:r>
              <a:rPr sz="4950" spc="270">
                <a:solidFill>
                  <a:srgbClr val="7CCC6B"/>
                </a:solidFill>
              </a:rPr>
              <a:t>RESPONSE</a:t>
            </a:r>
            <a:endParaRPr sz="4950"/>
          </a:p>
        </p:txBody>
      </p:sp>
      <p:sp>
        <p:nvSpPr>
          <p:cNvPr id="3" name="object 3"/>
          <p:cNvSpPr/>
          <p:nvPr/>
        </p:nvSpPr>
        <p:spPr>
          <a:xfrm>
            <a:off x="715846" y="4595977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5846" y="5076772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5846" y="5557567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5846" y="6038363"/>
            <a:ext cx="110952" cy="11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3701" y="2675751"/>
            <a:ext cx="11224260" cy="6572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44695">
              <a:lnSpc>
                <a:spcPct val="112700"/>
              </a:lnSpc>
              <a:spcBef>
                <a:spcPts val="100"/>
              </a:spcBef>
            </a:pPr>
            <a:r>
              <a:rPr sz="2800" b="1" spc="20">
                <a:solidFill>
                  <a:srgbClr val="40B5E6"/>
                </a:solidFill>
                <a:latin typeface="Arial"/>
                <a:cs typeface="Arial"/>
              </a:rPr>
              <a:t>ASSISTANCE </a:t>
            </a:r>
            <a:r>
              <a:rPr sz="2800" b="1" spc="15">
                <a:solidFill>
                  <a:srgbClr val="40B5E6"/>
                </a:solidFill>
                <a:latin typeface="Arial"/>
                <a:cs typeface="Arial"/>
              </a:rPr>
              <a:t>CAN </a:t>
            </a:r>
            <a:r>
              <a:rPr sz="2800" b="1" spc="10">
                <a:solidFill>
                  <a:srgbClr val="40B5E6"/>
                </a:solidFill>
                <a:latin typeface="Arial"/>
                <a:cs typeface="Arial"/>
              </a:rPr>
              <a:t>BE </a:t>
            </a:r>
            <a:r>
              <a:rPr sz="2800" b="1" spc="20">
                <a:solidFill>
                  <a:srgbClr val="40B5E6"/>
                </a:solidFill>
                <a:latin typeface="Arial"/>
                <a:cs typeface="Arial"/>
              </a:rPr>
              <a:t>PROVIDED </a:t>
            </a:r>
            <a:r>
              <a:rPr sz="2800" b="1" spc="15">
                <a:solidFill>
                  <a:srgbClr val="40B5E6"/>
                </a:solidFill>
                <a:latin typeface="Arial"/>
                <a:cs typeface="Arial"/>
              </a:rPr>
              <a:t>FOR  </a:t>
            </a:r>
            <a:r>
              <a:rPr sz="2800" b="1" spc="20">
                <a:solidFill>
                  <a:srgbClr val="40B5E6"/>
                </a:solidFill>
                <a:latin typeface="Arial"/>
                <a:cs typeface="Arial"/>
              </a:rPr>
              <a:t>SITUATIONS </a:t>
            </a:r>
            <a:r>
              <a:rPr sz="2800" b="1" spc="15">
                <a:solidFill>
                  <a:srgbClr val="40B5E6"/>
                </a:solidFill>
                <a:latin typeface="Arial"/>
                <a:cs typeface="Arial"/>
              </a:rPr>
              <a:t>SUCH</a:t>
            </a:r>
            <a:r>
              <a:rPr sz="2800" b="1" spc="80">
                <a:solidFill>
                  <a:srgbClr val="40B5E6"/>
                </a:solidFill>
                <a:latin typeface="Arial"/>
                <a:cs typeface="Arial"/>
              </a:rPr>
              <a:t> </a:t>
            </a:r>
            <a:r>
              <a:rPr sz="2800" b="1" spc="15">
                <a:solidFill>
                  <a:srgbClr val="40B5E6"/>
                </a:solidFill>
                <a:latin typeface="Arial"/>
                <a:cs typeface="Arial"/>
              </a:rPr>
              <a:t>AS: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Arial"/>
              <a:cs typeface="Arial"/>
            </a:endParaRPr>
          </a:p>
          <a:p>
            <a:pPr marL="474345" marR="6507480">
              <a:lnSpc>
                <a:spcPct val="112700"/>
              </a:lnSpc>
              <a:spcBef>
                <a:spcPts val="1820"/>
              </a:spcBef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Employee Illness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Death 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Layoffs</a:t>
            </a:r>
            <a:endParaRPr sz="2800">
              <a:latin typeface="Arial"/>
              <a:cs typeface="Arial"/>
            </a:endParaRPr>
          </a:p>
          <a:p>
            <a:pPr marL="474345">
              <a:lnSpc>
                <a:spcPct val="100000"/>
              </a:lnSpc>
              <a:spcBef>
                <a:spcPts val="425"/>
              </a:spcBef>
            </a:pP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Natural</a:t>
            </a:r>
            <a:r>
              <a:rPr sz="2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Disasters</a:t>
            </a:r>
            <a:endParaRPr sz="2800">
              <a:latin typeface="Arial"/>
              <a:cs typeface="Arial"/>
            </a:endParaRPr>
          </a:p>
          <a:p>
            <a:pPr marL="474345">
              <a:lnSpc>
                <a:spcPct val="100000"/>
              </a:lnSpc>
              <a:spcBef>
                <a:spcPts val="425"/>
              </a:spcBef>
            </a:pP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Other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Events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Destabilize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Workforce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900">
              <a:latin typeface="Arial"/>
              <a:cs typeface="Arial"/>
            </a:endParaRPr>
          </a:p>
          <a:p>
            <a:pPr marL="12700" marR="5080">
              <a:lnSpc>
                <a:spcPct val="112700"/>
              </a:lnSpc>
            </a:pP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response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8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workplace crisis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can mean the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difference between  employees returning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previous levels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performance quickly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or 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prolonged impairment. Training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HR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and other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personnel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about 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critical incident stress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can help you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prepare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for such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occurrences </a:t>
            </a:r>
            <a:r>
              <a:rPr sz="2800" spc="15">
                <a:solidFill>
                  <a:srgbClr val="FFFFFF"/>
                </a:solidFill>
                <a:latin typeface="Arial"/>
                <a:cs typeface="Arial"/>
              </a:rPr>
              <a:t>and  put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appropriate protocols </a:t>
            </a:r>
            <a:r>
              <a:rPr sz="2800" spc="1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20">
                <a:solidFill>
                  <a:srgbClr val="FFFFFF"/>
                </a:solidFill>
                <a:latin typeface="Arial"/>
                <a:cs typeface="Arial"/>
              </a:rPr>
              <a:t>place.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843494" y="291115"/>
            <a:ext cx="5331741" cy="5321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584110" y="4708730"/>
            <a:ext cx="5331740" cy="5321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565571" y="1354196"/>
            <a:ext cx="2856371" cy="28563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6449" y="2392708"/>
            <a:ext cx="7042784" cy="3532504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 marR="5080">
              <a:lnSpc>
                <a:spcPts val="6640"/>
              </a:lnSpc>
              <a:spcBef>
                <a:spcPts val="1185"/>
              </a:spcBef>
            </a:pPr>
            <a:r>
              <a:rPr b="0" spc="210">
                <a:solidFill>
                  <a:srgbClr val="FFFFFF"/>
                </a:solidFill>
                <a:latin typeface="Arial"/>
                <a:cs typeface="Arial"/>
              </a:rPr>
              <a:t>CONTACT </a:t>
            </a:r>
            <a:r>
              <a:rPr b="0" spc="120">
                <a:solidFill>
                  <a:srgbClr val="FFFFFF"/>
                </a:solidFill>
                <a:latin typeface="Arial"/>
                <a:cs typeface="Arial"/>
              </a:rPr>
              <a:t>US TO  </a:t>
            </a:r>
            <a:r>
              <a:rPr b="0" spc="210">
                <a:solidFill>
                  <a:srgbClr val="FFFFFF"/>
                </a:solidFill>
                <a:latin typeface="Arial"/>
                <a:cs typeface="Arial"/>
              </a:rPr>
              <a:t>SCHEDULE</a:t>
            </a:r>
            <a:r>
              <a:rPr b="0" spc="4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0">
                <a:solidFill>
                  <a:srgbClr val="FFFFFF"/>
                </a:solidFill>
                <a:latin typeface="Arial"/>
                <a:cs typeface="Arial"/>
              </a:rPr>
              <a:t>A</a:t>
            </a:r>
          </a:p>
          <a:p>
            <a:pPr marL="12700" marR="713105">
              <a:lnSpc>
                <a:spcPts val="6640"/>
              </a:lnSpc>
              <a:spcBef>
                <a:spcPts val="10"/>
              </a:spcBef>
            </a:pPr>
            <a:r>
              <a:rPr b="0" spc="245">
                <a:solidFill>
                  <a:srgbClr val="FFFFFF"/>
                </a:solidFill>
                <a:latin typeface="Arial"/>
                <a:cs typeface="Arial"/>
              </a:rPr>
              <a:t>CONFIDENTIA</a:t>
            </a:r>
            <a:r>
              <a:rPr b="0">
                <a:solidFill>
                  <a:srgbClr val="FFFFFF"/>
                </a:solidFill>
                <a:latin typeface="Arial"/>
                <a:cs typeface="Arial"/>
              </a:rPr>
              <a:t>L  </a:t>
            </a:r>
            <a:r>
              <a:rPr b="0" spc="220">
                <a:solidFill>
                  <a:srgbClr val="FFFFFF"/>
                </a:solidFill>
                <a:latin typeface="Arial"/>
                <a:cs typeface="Arial"/>
              </a:rPr>
              <a:t>APPOITMENT:</a:t>
            </a:r>
          </a:p>
        </p:txBody>
      </p:sp>
      <p:sp>
        <p:nvSpPr>
          <p:cNvPr id="3" name="object 3"/>
          <p:cNvSpPr/>
          <p:nvPr/>
        </p:nvSpPr>
        <p:spPr>
          <a:xfrm>
            <a:off x="8602852" y="1548225"/>
            <a:ext cx="1797050" cy="1795145"/>
          </a:xfrm>
          <a:custGeom>
            <a:avLst/>
            <a:gdLst/>
            <a:ahLst/>
            <a:cxnLst/>
            <a:rect l="l" t="t" r="r" b="b"/>
            <a:pathLst>
              <a:path w="1797050" h="1795145">
                <a:moveTo>
                  <a:pt x="36861" y="1765863"/>
                </a:moveTo>
                <a:lnTo>
                  <a:pt x="136525" y="1372842"/>
                </a:lnTo>
                <a:lnTo>
                  <a:pt x="111801" y="1330769"/>
                </a:lnTo>
                <a:lnTo>
                  <a:pt x="89298" y="1287295"/>
                </a:lnTo>
                <a:lnTo>
                  <a:pt x="69104" y="1242494"/>
                </a:lnTo>
                <a:lnTo>
                  <a:pt x="51311" y="1196441"/>
                </a:lnTo>
                <a:lnTo>
                  <a:pt x="36008" y="1149209"/>
                </a:lnTo>
                <a:lnTo>
                  <a:pt x="23285" y="1100872"/>
                </a:lnTo>
                <a:lnTo>
                  <a:pt x="13233" y="1051503"/>
                </a:lnTo>
                <a:lnTo>
                  <a:pt x="5941" y="1001176"/>
                </a:lnTo>
                <a:lnTo>
                  <a:pt x="1500" y="949964"/>
                </a:lnTo>
                <a:lnTo>
                  <a:pt x="0" y="897942"/>
                </a:lnTo>
                <a:lnTo>
                  <a:pt x="1242" y="850180"/>
                </a:lnTo>
                <a:lnTo>
                  <a:pt x="4929" y="803075"/>
                </a:lnTo>
                <a:lnTo>
                  <a:pt x="10999" y="756690"/>
                </a:lnTo>
                <a:lnTo>
                  <a:pt x="19391" y="711086"/>
                </a:lnTo>
                <a:lnTo>
                  <a:pt x="30042" y="666325"/>
                </a:lnTo>
                <a:lnTo>
                  <a:pt x="42891" y="622468"/>
                </a:lnTo>
                <a:lnTo>
                  <a:pt x="57876" y="579577"/>
                </a:lnTo>
                <a:lnTo>
                  <a:pt x="74937" y="537713"/>
                </a:lnTo>
                <a:lnTo>
                  <a:pt x="94011" y="496938"/>
                </a:lnTo>
                <a:lnTo>
                  <a:pt x="115036" y="457313"/>
                </a:lnTo>
                <a:lnTo>
                  <a:pt x="137951" y="418901"/>
                </a:lnTo>
                <a:lnTo>
                  <a:pt x="162696" y="381762"/>
                </a:lnTo>
                <a:lnTo>
                  <a:pt x="189207" y="345959"/>
                </a:lnTo>
                <a:lnTo>
                  <a:pt x="217423" y="311552"/>
                </a:lnTo>
                <a:lnTo>
                  <a:pt x="247283" y="278604"/>
                </a:lnTo>
                <a:lnTo>
                  <a:pt x="278725" y="247175"/>
                </a:lnTo>
                <a:lnTo>
                  <a:pt x="311688" y="217328"/>
                </a:lnTo>
                <a:lnTo>
                  <a:pt x="346110" y="189124"/>
                </a:lnTo>
                <a:lnTo>
                  <a:pt x="382048" y="162545"/>
                </a:lnTo>
                <a:lnTo>
                  <a:pt x="419186" y="137830"/>
                </a:lnTo>
                <a:lnTo>
                  <a:pt x="457599" y="114940"/>
                </a:lnTo>
                <a:lnTo>
                  <a:pt x="497226" y="93936"/>
                </a:lnTo>
                <a:lnTo>
                  <a:pt x="538005" y="74881"/>
                </a:lnTo>
                <a:lnTo>
                  <a:pt x="579874" y="57835"/>
                </a:lnTo>
                <a:lnTo>
                  <a:pt x="622773" y="42862"/>
                </a:lnTo>
                <a:lnTo>
                  <a:pt x="666640" y="30023"/>
                </a:lnTo>
                <a:lnTo>
                  <a:pt x="711412" y="19379"/>
                </a:lnTo>
                <a:lnTo>
                  <a:pt x="757030" y="10993"/>
                </a:lnTo>
                <a:lnTo>
                  <a:pt x="803430" y="4927"/>
                </a:lnTo>
                <a:lnTo>
                  <a:pt x="850552" y="1242"/>
                </a:lnTo>
                <a:lnTo>
                  <a:pt x="898334" y="0"/>
                </a:lnTo>
                <a:lnTo>
                  <a:pt x="946118" y="1242"/>
                </a:lnTo>
                <a:lnTo>
                  <a:pt x="993245" y="4927"/>
                </a:lnTo>
                <a:lnTo>
                  <a:pt x="1039655" y="10995"/>
                </a:lnTo>
                <a:lnTo>
                  <a:pt x="1085284" y="19382"/>
                </a:lnTo>
                <a:lnTo>
                  <a:pt x="1130072" y="30029"/>
                </a:lnTo>
                <a:lnTo>
                  <a:pt x="1173957" y="42872"/>
                </a:lnTo>
                <a:lnTo>
                  <a:pt x="1216877" y="57851"/>
                </a:lnTo>
                <a:lnTo>
                  <a:pt x="1258771" y="74904"/>
                </a:lnTo>
                <a:lnTo>
                  <a:pt x="1299576" y="93970"/>
                </a:lnTo>
                <a:lnTo>
                  <a:pt x="1339232" y="114986"/>
                </a:lnTo>
                <a:lnTo>
                  <a:pt x="1377676" y="137891"/>
                </a:lnTo>
                <a:lnTo>
                  <a:pt x="1414846" y="162625"/>
                </a:lnTo>
                <a:lnTo>
                  <a:pt x="1450681" y="189124"/>
                </a:lnTo>
                <a:lnTo>
                  <a:pt x="1484980" y="217202"/>
                </a:lnTo>
                <a:lnTo>
                  <a:pt x="1517943" y="247021"/>
                </a:lnTo>
                <a:lnTo>
                  <a:pt x="1549385" y="278416"/>
                </a:lnTo>
                <a:lnTo>
                  <a:pt x="1579245" y="311327"/>
                </a:lnTo>
                <a:lnTo>
                  <a:pt x="1607461" y="345692"/>
                </a:lnTo>
                <a:lnTo>
                  <a:pt x="1633972" y="381448"/>
                </a:lnTo>
                <a:lnTo>
                  <a:pt x="1658716" y="418535"/>
                </a:lnTo>
                <a:lnTo>
                  <a:pt x="1681632" y="456889"/>
                </a:lnTo>
                <a:lnTo>
                  <a:pt x="1702657" y="496450"/>
                </a:lnTo>
                <a:lnTo>
                  <a:pt x="1721731" y="537155"/>
                </a:lnTo>
                <a:lnTo>
                  <a:pt x="1738792" y="578943"/>
                </a:lnTo>
                <a:lnTo>
                  <a:pt x="1753777" y="621752"/>
                </a:lnTo>
                <a:lnTo>
                  <a:pt x="1766626" y="665520"/>
                </a:lnTo>
                <a:lnTo>
                  <a:pt x="1777277" y="710185"/>
                </a:lnTo>
                <a:lnTo>
                  <a:pt x="1785668" y="755685"/>
                </a:lnTo>
                <a:lnTo>
                  <a:pt x="1791739" y="801958"/>
                </a:lnTo>
                <a:lnTo>
                  <a:pt x="1795426" y="848943"/>
                </a:lnTo>
                <a:lnTo>
                  <a:pt x="1796668" y="896578"/>
                </a:lnTo>
                <a:lnTo>
                  <a:pt x="1795426" y="944217"/>
                </a:lnTo>
                <a:lnTo>
                  <a:pt x="1791739" y="991214"/>
                </a:lnTo>
                <a:lnTo>
                  <a:pt x="1785668" y="1037507"/>
                </a:lnTo>
                <a:lnTo>
                  <a:pt x="1777277" y="1083033"/>
                </a:lnTo>
                <a:lnTo>
                  <a:pt x="1766626" y="1127731"/>
                </a:lnTo>
                <a:lnTo>
                  <a:pt x="1753777" y="1171537"/>
                </a:lnTo>
                <a:lnTo>
                  <a:pt x="1738792" y="1214390"/>
                </a:lnTo>
                <a:lnTo>
                  <a:pt x="1721731" y="1256226"/>
                </a:lnTo>
                <a:lnTo>
                  <a:pt x="1702657" y="1296984"/>
                </a:lnTo>
                <a:lnTo>
                  <a:pt x="1681632" y="1336601"/>
                </a:lnTo>
                <a:lnTo>
                  <a:pt x="1658716" y="1375014"/>
                </a:lnTo>
                <a:lnTo>
                  <a:pt x="1633972" y="1412163"/>
                </a:lnTo>
                <a:lnTo>
                  <a:pt x="1607461" y="1447983"/>
                </a:lnTo>
                <a:lnTo>
                  <a:pt x="1579245" y="1482412"/>
                </a:lnTo>
                <a:lnTo>
                  <a:pt x="1549385" y="1515389"/>
                </a:lnTo>
                <a:lnTo>
                  <a:pt x="1517943" y="1546850"/>
                </a:lnTo>
                <a:lnTo>
                  <a:pt x="1484980" y="1576734"/>
                </a:lnTo>
                <a:lnTo>
                  <a:pt x="1450558" y="1604978"/>
                </a:lnTo>
                <a:lnTo>
                  <a:pt x="1414739" y="1631520"/>
                </a:lnTo>
                <a:lnTo>
                  <a:pt x="1377584" y="1656296"/>
                </a:lnTo>
                <a:lnTo>
                  <a:pt x="1347218" y="1674431"/>
                </a:lnTo>
                <a:lnTo>
                  <a:pt x="449167" y="1674431"/>
                </a:lnTo>
                <a:lnTo>
                  <a:pt x="36861" y="1765863"/>
                </a:lnTo>
                <a:close/>
              </a:path>
              <a:path w="1797050" h="1795145">
                <a:moveTo>
                  <a:pt x="898334" y="1794521"/>
                </a:moveTo>
                <a:lnTo>
                  <a:pt x="844142" y="1792918"/>
                </a:lnTo>
                <a:lnTo>
                  <a:pt x="790837" y="1788171"/>
                </a:lnTo>
                <a:lnTo>
                  <a:pt x="738499" y="1780369"/>
                </a:lnTo>
                <a:lnTo>
                  <a:pt x="687205" y="1769601"/>
                </a:lnTo>
                <a:lnTo>
                  <a:pt x="637036" y="1755958"/>
                </a:lnTo>
                <a:lnTo>
                  <a:pt x="588068" y="1739530"/>
                </a:lnTo>
                <a:lnTo>
                  <a:pt x="540382" y="1720406"/>
                </a:lnTo>
                <a:lnTo>
                  <a:pt x="494055" y="1698677"/>
                </a:lnTo>
                <a:lnTo>
                  <a:pt x="449167" y="1674431"/>
                </a:lnTo>
                <a:lnTo>
                  <a:pt x="1347218" y="1674431"/>
                </a:lnTo>
                <a:lnTo>
                  <a:pt x="1299513" y="1700306"/>
                </a:lnTo>
                <a:lnTo>
                  <a:pt x="1258721" y="1719414"/>
                </a:lnTo>
                <a:lnTo>
                  <a:pt x="1216839" y="1736507"/>
                </a:lnTo>
                <a:lnTo>
                  <a:pt x="1173929" y="1751524"/>
                </a:lnTo>
                <a:lnTo>
                  <a:pt x="1130053" y="1764402"/>
                </a:lnTo>
                <a:lnTo>
                  <a:pt x="1085272" y="1775078"/>
                </a:lnTo>
                <a:lnTo>
                  <a:pt x="1039648" y="1783491"/>
                </a:lnTo>
                <a:lnTo>
                  <a:pt x="993243" y="1789577"/>
                </a:lnTo>
                <a:lnTo>
                  <a:pt x="946117" y="1793274"/>
                </a:lnTo>
                <a:lnTo>
                  <a:pt x="898334" y="17945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77250" y="1426771"/>
            <a:ext cx="2047875" cy="2044700"/>
          </a:xfrm>
          <a:custGeom>
            <a:avLst/>
            <a:gdLst/>
            <a:ahLst/>
            <a:cxnLst/>
            <a:rect l="l" t="t" r="r" b="b"/>
            <a:pathLst>
              <a:path w="2047875" h="2044700">
                <a:moveTo>
                  <a:pt x="0" y="2044700"/>
                </a:moveTo>
                <a:lnTo>
                  <a:pt x="144716" y="1524000"/>
                </a:lnTo>
                <a:lnTo>
                  <a:pt x="121227" y="1473200"/>
                </a:lnTo>
                <a:lnTo>
                  <a:pt x="99916" y="1435100"/>
                </a:lnTo>
                <a:lnTo>
                  <a:pt x="80796" y="1397000"/>
                </a:lnTo>
                <a:lnTo>
                  <a:pt x="63880" y="1346200"/>
                </a:lnTo>
                <a:lnTo>
                  <a:pt x="49179" y="1295400"/>
                </a:lnTo>
                <a:lnTo>
                  <a:pt x="36706" y="1257300"/>
                </a:lnTo>
                <a:lnTo>
                  <a:pt x="26474" y="1206500"/>
                </a:lnTo>
                <a:lnTo>
                  <a:pt x="18493" y="1155700"/>
                </a:lnTo>
                <a:lnTo>
                  <a:pt x="12778" y="1104900"/>
                </a:lnTo>
                <a:lnTo>
                  <a:pt x="9340" y="1066800"/>
                </a:lnTo>
                <a:lnTo>
                  <a:pt x="8191" y="1016000"/>
                </a:lnTo>
                <a:lnTo>
                  <a:pt x="9303" y="965200"/>
                </a:lnTo>
                <a:lnTo>
                  <a:pt x="12606" y="914400"/>
                </a:lnTo>
                <a:lnTo>
                  <a:pt x="18050" y="876300"/>
                </a:lnTo>
                <a:lnTo>
                  <a:pt x="25586" y="825500"/>
                </a:lnTo>
                <a:lnTo>
                  <a:pt x="35166" y="774700"/>
                </a:lnTo>
                <a:lnTo>
                  <a:pt x="46739" y="736600"/>
                </a:lnTo>
                <a:lnTo>
                  <a:pt x="60256" y="685800"/>
                </a:lnTo>
                <a:lnTo>
                  <a:pt x="75669" y="647700"/>
                </a:lnTo>
                <a:lnTo>
                  <a:pt x="92927" y="609600"/>
                </a:lnTo>
                <a:lnTo>
                  <a:pt x="111982" y="558800"/>
                </a:lnTo>
                <a:lnTo>
                  <a:pt x="132784" y="520700"/>
                </a:lnTo>
                <a:lnTo>
                  <a:pt x="155284" y="482600"/>
                </a:lnTo>
                <a:lnTo>
                  <a:pt x="179432" y="444500"/>
                </a:lnTo>
                <a:lnTo>
                  <a:pt x="205180" y="406400"/>
                </a:lnTo>
                <a:lnTo>
                  <a:pt x="232478" y="381000"/>
                </a:lnTo>
                <a:lnTo>
                  <a:pt x="261277" y="342900"/>
                </a:lnTo>
                <a:lnTo>
                  <a:pt x="291527" y="304800"/>
                </a:lnTo>
                <a:lnTo>
                  <a:pt x="323179" y="279400"/>
                </a:lnTo>
                <a:lnTo>
                  <a:pt x="356184" y="241300"/>
                </a:lnTo>
                <a:lnTo>
                  <a:pt x="390493" y="215900"/>
                </a:lnTo>
                <a:lnTo>
                  <a:pt x="426056" y="190500"/>
                </a:lnTo>
                <a:lnTo>
                  <a:pt x="462824" y="165100"/>
                </a:lnTo>
                <a:lnTo>
                  <a:pt x="500747" y="139700"/>
                </a:lnTo>
                <a:lnTo>
                  <a:pt x="539777" y="114300"/>
                </a:lnTo>
                <a:lnTo>
                  <a:pt x="579865" y="101600"/>
                </a:lnTo>
                <a:lnTo>
                  <a:pt x="620960" y="76200"/>
                </a:lnTo>
                <a:lnTo>
                  <a:pt x="705976" y="50800"/>
                </a:lnTo>
                <a:lnTo>
                  <a:pt x="885933" y="0"/>
                </a:lnTo>
                <a:lnTo>
                  <a:pt x="1179454" y="0"/>
                </a:lnTo>
                <a:lnTo>
                  <a:pt x="1372447" y="50800"/>
                </a:lnTo>
                <a:lnTo>
                  <a:pt x="1418665" y="76200"/>
                </a:lnTo>
                <a:lnTo>
                  <a:pt x="1463939" y="88900"/>
                </a:lnTo>
                <a:lnTo>
                  <a:pt x="1508203" y="114300"/>
                </a:lnTo>
                <a:lnTo>
                  <a:pt x="1551392" y="139700"/>
                </a:lnTo>
                <a:lnTo>
                  <a:pt x="1593438" y="165100"/>
                </a:lnTo>
                <a:lnTo>
                  <a:pt x="980050" y="165100"/>
                </a:lnTo>
                <a:lnTo>
                  <a:pt x="932754" y="177800"/>
                </a:lnTo>
                <a:lnTo>
                  <a:pt x="886216" y="177800"/>
                </a:lnTo>
                <a:lnTo>
                  <a:pt x="751880" y="215900"/>
                </a:lnTo>
                <a:lnTo>
                  <a:pt x="709103" y="228600"/>
                </a:lnTo>
                <a:lnTo>
                  <a:pt x="667447" y="254000"/>
                </a:lnTo>
                <a:lnTo>
                  <a:pt x="626985" y="266700"/>
                </a:lnTo>
                <a:lnTo>
                  <a:pt x="587790" y="292100"/>
                </a:lnTo>
                <a:lnTo>
                  <a:pt x="549933" y="317500"/>
                </a:lnTo>
                <a:lnTo>
                  <a:pt x="513489" y="342900"/>
                </a:lnTo>
                <a:lnTo>
                  <a:pt x="478528" y="368300"/>
                </a:lnTo>
                <a:lnTo>
                  <a:pt x="445125" y="393700"/>
                </a:lnTo>
                <a:lnTo>
                  <a:pt x="413350" y="431800"/>
                </a:lnTo>
                <a:lnTo>
                  <a:pt x="383278" y="469900"/>
                </a:lnTo>
                <a:lnTo>
                  <a:pt x="354980" y="495300"/>
                </a:lnTo>
                <a:lnTo>
                  <a:pt x="328529" y="533400"/>
                </a:lnTo>
                <a:lnTo>
                  <a:pt x="303997" y="571500"/>
                </a:lnTo>
                <a:lnTo>
                  <a:pt x="281457" y="609600"/>
                </a:lnTo>
                <a:lnTo>
                  <a:pt x="260982" y="647700"/>
                </a:lnTo>
                <a:lnTo>
                  <a:pt x="242644" y="698500"/>
                </a:lnTo>
                <a:lnTo>
                  <a:pt x="226516" y="736600"/>
                </a:lnTo>
                <a:lnTo>
                  <a:pt x="212670" y="787400"/>
                </a:lnTo>
                <a:lnTo>
                  <a:pt x="201179" y="825500"/>
                </a:lnTo>
                <a:lnTo>
                  <a:pt x="192115" y="876300"/>
                </a:lnTo>
                <a:lnTo>
                  <a:pt x="185551" y="914400"/>
                </a:lnTo>
                <a:lnTo>
                  <a:pt x="181559" y="965200"/>
                </a:lnTo>
                <a:lnTo>
                  <a:pt x="180213" y="1016000"/>
                </a:lnTo>
                <a:lnTo>
                  <a:pt x="181874" y="1066800"/>
                </a:lnTo>
                <a:lnTo>
                  <a:pt x="186827" y="1117600"/>
                </a:lnTo>
                <a:lnTo>
                  <a:pt x="195028" y="1168400"/>
                </a:lnTo>
                <a:lnTo>
                  <a:pt x="206431" y="1219200"/>
                </a:lnTo>
                <a:lnTo>
                  <a:pt x="220992" y="1270000"/>
                </a:lnTo>
                <a:lnTo>
                  <a:pt x="238665" y="1320800"/>
                </a:lnTo>
                <a:lnTo>
                  <a:pt x="259406" y="1371600"/>
                </a:lnTo>
                <a:lnTo>
                  <a:pt x="283170" y="1422400"/>
                </a:lnTo>
                <a:lnTo>
                  <a:pt x="309911" y="1460500"/>
                </a:lnTo>
                <a:lnTo>
                  <a:pt x="330390" y="1498600"/>
                </a:lnTo>
                <a:lnTo>
                  <a:pt x="244379" y="1803400"/>
                </a:lnTo>
                <a:lnTo>
                  <a:pt x="732127" y="1803400"/>
                </a:lnTo>
                <a:lnTo>
                  <a:pt x="779554" y="1828800"/>
                </a:lnTo>
                <a:lnTo>
                  <a:pt x="827901" y="1841500"/>
                </a:lnTo>
                <a:lnTo>
                  <a:pt x="877046" y="1841500"/>
                </a:lnTo>
                <a:lnTo>
                  <a:pt x="926866" y="1854200"/>
                </a:lnTo>
                <a:lnTo>
                  <a:pt x="1611626" y="1854200"/>
                </a:lnTo>
                <a:lnTo>
                  <a:pt x="1593242" y="1866900"/>
                </a:lnTo>
                <a:lnTo>
                  <a:pt x="1555318" y="1879600"/>
                </a:lnTo>
                <a:lnTo>
                  <a:pt x="1516288" y="1905000"/>
                </a:lnTo>
                <a:lnTo>
                  <a:pt x="540638" y="1905000"/>
                </a:lnTo>
                <a:lnTo>
                  <a:pt x="0" y="2044700"/>
                </a:lnTo>
                <a:close/>
              </a:path>
              <a:path w="2047875" h="2044700">
                <a:moveTo>
                  <a:pt x="1611626" y="1854200"/>
                </a:moveTo>
                <a:lnTo>
                  <a:pt x="1169850" y="1854200"/>
                </a:lnTo>
                <a:lnTo>
                  <a:pt x="1215556" y="1841500"/>
                </a:lnTo>
                <a:lnTo>
                  <a:pt x="1346963" y="1803400"/>
                </a:lnTo>
                <a:lnTo>
                  <a:pt x="1388619" y="1778000"/>
                </a:lnTo>
                <a:lnTo>
                  <a:pt x="1429080" y="1765300"/>
                </a:lnTo>
                <a:lnTo>
                  <a:pt x="1468276" y="1739900"/>
                </a:lnTo>
                <a:lnTo>
                  <a:pt x="1506132" y="1714500"/>
                </a:lnTo>
                <a:lnTo>
                  <a:pt x="1542577" y="1689100"/>
                </a:lnTo>
                <a:lnTo>
                  <a:pt x="1577537" y="1663700"/>
                </a:lnTo>
                <a:lnTo>
                  <a:pt x="1610941" y="1625600"/>
                </a:lnTo>
                <a:lnTo>
                  <a:pt x="1642715" y="1600200"/>
                </a:lnTo>
                <a:lnTo>
                  <a:pt x="1672788" y="1562100"/>
                </a:lnTo>
                <a:lnTo>
                  <a:pt x="1701086" y="1524000"/>
                </a:lnTo>
                <a:lnTo>
                  <a:pt x="1727537" y="1485900"/>
                </a:lnTo>
                <a:lnTo>
                  <a:pt x="1752069" y="1447800"/>
                </a:lnTo>
                <a:lnTo>
                  <a:pt x="1774608" y="1409700"/>
                </a:lnTo>
                <a:lnTo>
                  <a:pt x="1795083" y="1371600"/>
                </a:lnTo>
                <a:lnTo>
                  <a:pt x="1813421" y="1333500"/>
                </a:lnTo>
                <a:lnTo>
                  <a:pt x="1829549" y="1295400"/>
                </a:lnTo>
                <a:lnTo>
                  <a:pt x="1843395" y="1244600"/>
                </a:lnTo>
                <a:lnTo>
                  <a:pt x="1854887" y="1206500"/>
                </a:lnTo>
                <a:lnTo>
                  <a:pt x="1863951" y="1155700"/>
                </a:lnTo>
                <a:lnTo>
                  <a:pt x="1870515" y="1104900"/>
                </a:lnTo>
                <a:lnTo>
                  <a:pt x="1874506" y="1066800"/>
                </a:lnTo>
                <a:lnTo>
                  <a:pt x="1875853" y="1016000"/>
                </a:lnTo>
                <a:lnTo>
                  <a:pt x="1874286" y="965200"/>
                </a:lnTo>
                <a:lnTo>
                  <a:pt x="1869617" y="914400"/>
                </a:lnTo>
                <a:lnTo>
                  <a:pt x="1861894" y="863600"/>
                </a:lnTo>
                <a:lnTo>
                  <a:pt x="1851165" y="812800"/>
                </a:lnTo>
                <a:lnTo>
                  <a:pt x="1837481" y="762000"/>
                </a:lnTo>
                <a:lnTo>
                  <a:pt x="1820888" y="711200"/>
                </a:lnTo>
                <a:lnTo>
                  <a:pt x="1801435" y="660400"/>
                </a:lnTo>
                <a:lnTo>
                  <a:pt x="1779171" y="622300"/>
                </a:lnTo>
                <a:lnTo>
                  <a:pt x="1754144" y="571500"/>
                </a:lnTo>
                <a:lnTo>
                  <a:pt x="1726403" y="533400"/>
                </a:lnTo>
                <a:lnTo>
                  <a:pt x="1695995" y="495300"/>
                </a:lnTo>
                <a:lnTo>
                  <a:pt x="1662971" y="457200"/>
                </a:lnTo>
                <a:lnTo>
                  <a:pt x="1627378" y="419100"/>
                </a:lnTo>
                <a:lnTo>
                  <a:pt x="1589589" y="381000"/>
                </a:lnTo>
                <a:lnTo>
                  <a:pt x="1550017" y="342900"/>
                </a:lnTo>
                <a:lnTo>
                  <a:pt x="1508772" y="317500"/>
                </a:lnTo>
                <a:lnTo>
                  <a:pt x="1465961" y="292100"/>
                </a:lnTo>
                <a:lnTo>
                  <a:pt x="1421692" y="266700"/>
                </a:lnTo>
                <a:lnTo>
                  <a:pt x="1376073" y="241300"/>
                </a:lnTo>
                <a:lnTo>
                  <a:pt x="1329213" y="215900"/>
                </a:lnTo>
                <a:lnTo>
                  <a:pt x="1182264" y="177800"/>
                </a:lnTo>
                <a:lnTo>
                  <a:pt x="1131518" y="177800"/>
                </a:lnTo>
                <a:lnTo>
                  <a:pt x="1080072" y="165100"/>
                </a:lnTo>
                <a:lnTo>
                  <a:pt x="1593438" y="165100"/>
                </a:lnTo>
                <a:lnTo>
                  <a:pt x="1634277" y="190500"/>
                </a:lnTo>
                <a:lnTo>
                  <a:pt x="1673841" y="228600"/>
                </a:lnTo>
                <a:lnTo>
                  <a:pt x="1712066" y="254000"/>
                </a:lnTo>
                <a:lnTo>
                  <a:pt x="1748885" y="292100"/>
                </a:lnTo>
                <a:lnTo>
                  <a:pt x="1783966" y="330200"/>
                </a:lnTo>
                <a:lnTo>
                  <a:pt x="1817001" y="368300"/>
                </a:lnTo>
                <a:lnTo>
                  <a:pt x="1847960" y="406400"/>
                </a:lnTo>
                <a:lnTo>
                  <a:pt x="1876813" y="444500"/>
                </a:lnTo>
                <a:lnTo>
                  <a:pt x="1903530" y="495300"/>
                </a:lnTo>
                <a:lnTo>
                  <a:pt x="1928082" y="533400"/>
                </a:lnTo>
                <a:lnTo>
                  <a:pt x="1950437" y="571500"/>
                </a:lnTo>
                <a:lnTo>
                  <a:pt x="1970567" y="622300"/>
                </a:lnTo>
                <a:lnTo>
                  <a:pt x="1988441" y="673100"/>
                </a:lnTo>
                <a:lnTo>
                  <a:pt x="2004029" y="711200"/>
                </a:lnTo>
                <a:lnTo>
                  <a:pt x="2017301" y="762000"/>
                </a:lnTo>
                <a:lnTo>
                  <a:pt x="2028228" y="812800"/>
                </a:lnTo>
                <a:lnTo>
                  <a:pt x="2036778" y="863600"/>
                </a:lnTo>
                <a:lnTo>
                  <a:pt x="2042923" y="914400"/>
                </a:lnTo>
                <a:lnTo>
                  <a:pt x="2046631" y="965200"/>
                </a:lnTo>
                <a:lnTo>
                  <a:pt x="2047874" y="1016000"/>
                </a:lnTo>
                <a:lnTo>
                  <a:pt x="2046763" y="1066800"/>
                </a:lnTo>
                <a:lnTo>
                  <a:pt x="2043460" y="1104900"/>
                </a:lnTo>
                <a:lnTo>
                  <a:pt x="2038016" y="1155700"/>
                </a:lnTo>
                <a:lnTo>
                  <a:pt x="2030479" y="1206500"/>
                </a:lnTo>
                <a:lnTo>
                  <a:pt x="2020900" y="1244600"/>
                </a:lnTo>
                <a:lnTo>
                  <a:pt x="2009327" y="1295400"/>
                </a:lnTo>
                <a:lnTo>
                  <a:pt x="1995809" y="1333500"/>
                </a:lnTo>
                <a:lnTo>
                  <a:pt x="1980397" y="1371600"/>
                </a:lnTo>
                <a:lnTo>
                  <a:pt x="1963138" y="1422400"/>
                </a:lnTo>
                <a:lnTo>
                  <a:pt x="1944084" y="1460500"/>
                </a:lnTo>
                <a:lnTo>
                  <a:pt x="1923282" y="1498600"/>
                </a:lnTo>
                <a:lnTo>
                  <a:pt x="1900782" y="1536700"/>
                </a:lnTo>
                <a:lnTo>
                  <a:pt x="1876633" y="1574800"/>
                </a:lnTo>
                <a:lnTo>
                  <a:pt x="1850885" y="1612900"/>
                </a:lnTo>
                <a:lnTo>
                  <a:pt x="1823587" y="1651000"/>
                </a:lnTo>
                <a:lnTo>
                  <a:pt x="1794789" y="1689100"/>
                </a:lnTo>
                <a:lnTo>
                  <a:pt x="1764539" y="1714500"/>
                </a:lnTo>
                <a:lnTo>
                  <a:pt x="1732886" y="1752600"/>
                </a:lnTo>
                <a:lnTo>
                  <a:pt x="1699881" y="1778000"/>
                </a:lnTo>
                <a:lnTo>
                  <a:pt x="1665573" y="1803400"/>
                </a:lnTo>
                <a:lnTo>
                  <a:pt x="1630010" y="1841500"/>
                </a:lnTo>
                <a:lnTo>
                  <a:pt x="1611626" y="1854200"/>
                </a:lnTo>
                <a:close/>
              </a:path>
              <a:path w="2047875" h="2044700">
                <a:moveTo>
                  <a:pt x="703871" y="546100"/>
                </a:moveTo>
                <a:lnTo>
                  <a:pt x="651928" y="546100"/>
                </a:lnTo>
                <a:lnTo>
                  <a:pt x="666241" y="533400"/>
                </a:lnTo>
                <a:lnTo>
                  <a:pt x="691840" y="533400"/>
                </a:lnTo>
                <a:lnTo>
                  <a:pt x="703871" y="546100"/>
                </a:lnTo>
                <a:close/>
              </a:path>
              <a:path w="2047875" h="2044700">
                <a:moveTo>
                  <a:pt x="1354327" y="1498600"/>
                </a:moveTo>
                <a:lnTo>
                  <a:pt x="1237982" y="1498600"/>
                </a:lnTo>
                <a:lnTo>
                  <a:pt x="1193228" y="1485900"/>
                </a:lnTo>
                <a:lnTo>
                  <a:pt x="1163704" y="1473200"/>
                </a:lnTo>
                <a:lnTo>
                  <a:pt x="1130085" y="1460500"/>
                </a:lnTo>
                <a:lnTo>
                  <a:pt x="1091858" y="1447800"/>
                </a:lnTo>
                <a:lnTo>
                  <a:pt x="1048511" y="1435100"/>
                </a:lnTo>
                <a:lnTo>
                  <a:pt x="986546" y="1397000"/>
                </a:lnTo>
                <a:lnTo>
                  <a:pt x="928458" y="1371600"/>
                </a:lnTo>
                <a:lnTo>
                  <a:pt x="874485" y="1333500"/>
                </a:lnTo>
                <a:lnTo>
                  <a:pt x="824863" y="1282700"/>
                </a:lnTo>
                <a:lnTo>
                  <a:pt x="779831" y="1244600"/>
                </a:lnTo>
                <a:lnTo>
                  <a:pt x="739624" y="1206500"/>
                </a:lnTo>
                <a:lnTo>
                  <a:pt x="704480" y="1168400"/>
                </a:lnTo>
                <a:lnTo>
                  <a:pt x="674635" y="1130300"/>
                </a:lnTo>
                <a:lnTo>
                  <a:pt x="650328" y="1104900"/>
                </a:lnTo>
                <a:lnTo>
                  <a:pt x="631794" y="1079500"/>
                </a:lnTo>
                <a:lnTo>
                  <a:pt x="612997" y="1041400"/>
                </a:lnTo>
                <a:lnTo>
                  <a:pt x="601044" y="1028700"/>
                </a:lnTo>
                <a:lnTo>
                  <a:pt x="556509" y="952500"/>
                </a:lnTo>
                <a:lnTo>
                  <a:pt x="533408" y="901700"/>
                </a:lnTo>
                <a:lnTo>
                  <a:pt x="516070" y="850900"/>
                </a:lnTo>
                <a:lnTo>
                  <a:pt x="509238" y="787400"/>
                </a:lnTo>
                <a:lnTo>
                  <a:pt x="516239" y="711200"/>
                </a:lnTo>
                <a:lnTo>
                  <a:pt x="533790" y="660400"/>
                </a:lnTo>
                <a:lnTo>
                  <a:pt x="556716" y="622300"/>
                </a:lnTo>
                <a:lnTo>
                  <a:pt x="579838" y="596900"/>
                </a:lnTo>
                <a:lnTo>
                  <a:pt x="597979" y="571500"/>
                </a:lnTo>
                <a:lnTo>
                  <a:pt x="616133" y="558800"/>
                </a:lnTo>
                <a:lnTo>
                  <a:pt x="634670" y="546100"/>
                </a:lnTo>
                <a:lnTo>
                  <a:pt x="742013" y="546100"/>
                </a:lnTo>
                <a:lnTo>
                  <a:pt x="757244" y="558800"/>
                </a:lnTo>
                <a:lnTo>
                  <a:pt x="772731" y="584200"/>
                </a:lnTo>
                <a:lnTo>
                  <a:pt x="793359" y="635000"/>
                </a:lnTo>
                <a:lnTo>
                  <a:pt x="817955" y="698500"/>
                </a:lnTo>
                <a:lnTo>
                  <a:pt x="839735" y="749300"/>
                </a:lnTo>
                <a:lnTo>
                  <a:pt x="851915" y="774700"/>
                </a:lnTo>
                <a:lnTo>
                  <a:pt x="856374" y="787400"/>
                </a:lnTo>
                <a:lnTo>
                  <a:pt x="858912" y="800100"/>
                </a:lnTo>
                <a:lnTo>
                  <a:pt x="858635" y="812800"/>
                </a:lnTo>
                <a:lnTo>
                  <a:pt x="854646" y="825500"/>
                </a:lnTo>
                <a:lnTo>
                  <a:pt x="848289" y="825500"/>
                </a:lnTo>
                <a:lnTo>
                  <a:pt x="842700" y="838200"/>
                </a:lnTo>
                <a:lnTo>
                  <a:pt x="836599" y="850900"/>
                </a:lnTo>
                <a:lnTo>
                  <a:pt x="828706" y="863600"/>
                </a:lnTo>
                <a:lnTo>
                  <a:pt x="819085" y="876300"/>
                </a:lnTo>
                <a:lnTo>
                  <a:pt x="809081" y="889000"/>
                </a:lnTo>
                <a:lnTo>
                  <a:pt x="799332" y="901700"/>
                </a:lnTo>
                <a:lnTo>
                  <a:pt x="790479" y="901700"/>
                </a:lnTo>
                <a:lnTo>
                  <a:pt x="781477" y="914400"/>
                </a:lnTo>
                <a:lnTo>
                  <a:pt x="774779" y="927100"/>
                </a:lnTo>
                <a:lnTo>
                  <a:pt x="773200" y="939800"/>
                </a:lnTo>
                <a:lnTo>
                  <a:pt x="779557" y="952500"/>
                </a:lnTo>
                <a:lnTo>
                  <a:pt x="797519" y="990600"/>
                </a:lnTo>
                <a:lnTo>
                  <a:pt x="828024" y="1028700"/>
                </a:lnTo>
                <a:lnTo>
                  <a:pt x="869792" y="1079500"/>
                </a:lnTo>
                <a:lnTo>
                  <a:pt x="921543" y="1130300"/>
                </a:lnTo>
                <a:lnTo>
                  <a:pt x="977573" y="1181100"/>
                </a:lnTo>
                <a:lnTo>
                  <a:pt x="1028033" y="1219200"/>
                </a:lnTo>
                <a:lnTo>
                  <a:pt x="1070956" y="1231900"/>
                </a:lnTo>
                <a:lnTo>
                  <a:pt x="1104377" y="1257300"/>
                </a:lnTo>
                <a:lnTo>
                  <a:pt x="1126331" y="1257300"/>
                </a:lnTo>
                <a:lnTo>
                  <a:pt x="1143119" y="1270000"/>
                </a:lnTo>
                <a:lnTo>
                  <a:pt x="1544972" y="1270000"/>
                </a:lnTo>
                <a:lnTo>
                  <a:pt x="1538871" y="1333500"/>
                </a:lnTo>
                <a:lnTo>
                  <a:pt x="1526349" y="1371600"/>
                </a:lnTo>
                <a:lnTo>
                  <a:pt x="1497167" y="1422400"/>
                </a:lnTo>
                <a:lnTo>
                  <a:pt x="1450578" y="1447800"/>
                </a:lnTo>
                <a:lnTo>
                  <a:pt x="1398869" y="1485900"/>
                </a:lnTo>
                <a:lnTo>
                  <a:pt x="1354327" y="1498600"/>
                </a:lnTo>
                <a:close/>
              </a:path>
              <a:path w="2047875" h="2044700">
                <a:moveTo>
                  <a:pt x="1544972" y="1270000"/>
                </a:moveTo>
                <a:lnTo>
                  <a:pt x="1169528" y="1270000"/>
                </a:lnTo>
                <a:lnTo>
                  <a:pt x="1180941" y="1257300"/>
                </a:lnTo>
                <a:lnTo>
                  <a:pt x="1197558" y="1231900"/>
                </a:lnTo>
                <a:lnTo>
                  <a:pt x="1220704" y="1206500"/>
                </a:lnTo>
                <a:lnTo>
                  <a:pt x="1244105" y="1181100"/>
                </a:lnTo>
                <a:lnTo>
                  <a:pt x="1261490" y="1155700"/>
                </a:lnTo>
                <a:lnTo>
                  <a:pt x="1274098" y="1143000"/>
                </a:lnTo>
                <a:lnTo>
                  <a:pt x="1287601" y="1130300"/>
                </a:lnTo>
                <a:lnTo>
                  <a:pt x="1302384" y="1143000"/>
                </a:lnTo>
                <a:lnTo>
                  <a:pt x="1318831" y="1143000"/>
                </a:lnTo>
                <a:lnTo>
                  <a:pt x="1352856" y="1155700"/>
                </a:lnTo>
                <a:lnTo>
                  <a:pt x="1458790" y="1206500"/>
                </a:lnTo>
                <a:lnTo>
                  <a:pt x="1493583" y="1231900"/>
                </a:lnTo>
                <a:lnTo>
                  <a:pt x="1510649" y="1231900"/>
                </a:lnTo>
                <a:lnTo>
                  <a:pt x="1524642" y="1244600"/>
                </a:lnTo>
                <a:lnTo>
                  <a:pt x="1535052" y="1244600"/>
                </a:lnTo>
                <a:lnTo>
                  <a:pt x="1541367" y="1257300"/>
                </a:lnTo>
                <a:lnTo>
                  <a:pt x="1544972" y="1270000"/>
                </a:lnTo>
                <a:close/>
              </a:path>
              <a:path w="2047875" h="2044700">
                <a:moveTo>
                  <a:pt x="732127" y="1803400"/>
                </a:moveTo>
                <a:lnTo>
                  <a:pt x="244379" y="1803400"/>
                </a:lnTo>
                <a:lnTo>
                  <a:pt x="565213" y="1727200"/>
                </a:lnTo>
                <a:lnTo>
                  <a:pt x="596614" y="1739900"/>
                </a:lnTo>
                <a:lnTo>
                  <a:pt x="640534" y="1765300"/>
                </a:lnTo>
                <a:lnTo>
                  <a:pt x="685746" y="1790700"/>
                </a:lnTo>
                <a:lnTo>
                  <a:pt x="732127" y="1803400"/>
                </a:lnTo>
                <a:close/>
              </a:path>
              <a:path w="2047875" h="2044700">
                <a:moveTo>
                  <a:pt x="1123363" y="2032000"/>
                </a:moveTo>
                <a:lnTo>
                  <a:pt x="926098" y="2032000"/>
                </a:lnTo>
                <a:lnTo>
                  <a:pt x="825604" y="2006600"/>
                </a:lnTo>
                <a:lnTo>
                  <a:pt x="776144" y="2006600"/>
                </a:lnTo>
                <a:lnTo>
                  <a:pt x="727339" y="1981200"/>
                </a:lnTo>
                <a:lnTo>
                  <a:pt x="632088" y="1955800"/>
                </a:lnTo>
                <a:lnTo>
                  <a:pt x="585839" y="1930400"/>
                </a:lnTo>
                <a:lnTo>
                  <a:pt x="540638" y="1905000"/>
                </a:lnTo>
                <a:lnTo>
                  <a:pt x="1516288" y="1905000"/>
                </a:lnTo>
                <a:lnTo>
                  <a:pt x="1476201" y="1930400"/>
                </a:lnTo>
                <a:lnTo>
                  <a:pt x="1435106" y="1943100"/>
                </a:lnTo>
                <a:lnTo>
                  <a:pt x="1393052" y="1968500"/>
                </a:lnTo>
                <a:lnTo>
                  <a:pt x="1261634" y="2006600"/>
                </a:lnTo>
                <a:lnTo>
                  <a:pt x="1216239" y="2019300"/>
                </a:lnTo>
                <a:lnTo>
                  <a:pt x="1170132" y="2019300"/>
                </a:lnTo>
                <a:lnTo>
                  <a:pt x="1123363" y="2032000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33494" y="6112172"/>
            <a:ext cx="1935480" cy="633730"/>
          </a:xfrm>
          <a:custGeom>
            <a:avLst/>
            <a:gdLst/>
            <a:ahLst/>
            <a:cxnLst/>
            <a:rect l="l" t="t" r="r" b="b"/>
            <a:pathLst>
              <a:path w="1935479" h="633729">
                <a:moveTo>
                  <a:pt x="967551" y="633139"/>
                </a:moveTo>
                <a:lnTo>
                  <a:pt x="916006" y="631896"/>
                </a:lnTo>
                <a:lnTo>
                  <a:pt x="865094" y="628208"/>
                </a:lnTo>
                <a:lnTo>
                  <a:pt x="814871" y="622130"/>
                </a:lnTo>
                <a:lnTo>
                  <a:pt x="765395" y="613720"/>
                </a:lnTo>
                <a:lnTo>
                  <a:pt x="716723" y="603036"/>
                </a:lnTo>
                <a:lnTo>
                  <a:pt x="668911" y="590135"/>
                </a:lnTo>
                <a:lnTo>
                  <a:pt x="622017" y="575074"/>
                </a:lnTo>
                <a:lnTo>
                  <a:pt x="576099" y="557911"/>
                </a:lnTo>
                <a:lnTo>
                  <a:pt x="531212" y="538702"/>
                </a:lnTo>
                <a:lnTo>
                  <a:pt x="487415" y="517506"/>
                </a:lnTo>
                <a:lnTo>
                  <a:pt x="444764" y="494379"/>
                </a:lnTo>
                <a:lnTo>
                  <a:pt x="403316" y="469379"/>
                </a:lnTo>
                <a:lnTo>
                  <a:pt x="363129" y="442563"/>
                </a:lnTo>
                <a:lnTo>
                  <a:pt x="324260" y="413989"/>
                </a:lnTo>
                <a:lnTo>
                  <a:pt x="286765" y="383713"/>
                </a:lnTo>
                <a:lnTo>
                  <a:pt x="250703" y="351794"/>
                </a:lnTo>
                <a:lnTo>
                  <a:pt x="216129" y="318287"/>
                </a:lnTo>
                <a:lnTo>
                  <a:pt x="183102" y="283252"/>
                </a:lnTo>
                <a:lnTo>
                  <a:pt x="151678" y="246745"/>
                </a:lnTo>
                <a:lnTo>
                  <a:pt x="121914" y="208823"/>
                </a:lnTo>
                <a:lnTo>
                  <a:pt x="93868" y="169543"/>
                </a:lnTo>
                <a:lnTo>
                  <a:pt x="67596" y="128964"/>
                </a:lnTo>
                <a:lnTo>
                  <a:pt x="43156" y="87142"/>
                </a:lnTo>
                <a:lnTo>
                  <a:pt x="20605" y="44135"/>
                </a:lnTo>
                <a:lnTo>
                  <a:pt x="0" y="0"/>
                </a:lnTo>
                <a:lnTo>
                  <a:pt x="150258" y="0"/>
                </a:lnTo>
                <a:lnTo>
                  <a:pt x="173231" y="41529"/>
                </a:lnTo>
                <a:lnTo>
                  <a:pt x="198243" y="81724"/>
                </a:lnTo>
                <a:lnTo>
                  <a:pt x="225225" y="120512"/>
                </a:lnTo>
                <a:lnTo>
                  <a:pt x="254106" y="157822"/>
                </a:lnTo>
                <a:lnTo>
                  <a:pt x="284816" y="193585"/>
                </a:lnTo>
                <a:lnTo>
                  <a:pt x="317284" y="227729"/>
                </a:lnTo>
                <a:lnTo>
                  <a:pt x="351441" y="260183"/>
                </a:lnTo>
                <a:lnTo>
                  <a:pt x="387216" y="290877"/>
                </a:lnTo>
                <a:lnTo>
                  <a:pt x="424539" y="319739"/>
                </a:lnTo>
                <a:lnTo>
                  <a:pt x="463339" y="346699"/>
                </a:lnTo>
                <a:lnTo>
                  <a:pt x="503547" y="371687"/>
                </a:lnTo>
                <a:lnTo>
                  <a:pt x="545092" y="394631"/>
                </a:lnTo>
                <a:lnTo>
                  <a:pt x="587903" y="415460"/>
                </a:lnTo>
                <a:lnTo>
                  <a:pt x="631911" y="434104"/>
                </a:lnTo>
                <a:lnTo>
                  <a:pt x="677046" y="450492"/>
                </a:lnTo>
                <a:lnTo>
                  <a:pt x="723236" y="464552"/>
                </a:lnTo>
                <a:lnTo>
                  <a:pt x="770412" y="476216"/>
                </a:lnTo>
                <a:lnTo>
                  <a:pt x="818504" y="485410"/>
                </a:lnTo>
                <a:lnTo>
                  <a:pt x="867441" y="492065"/>
                </a:lnTo>
                <a:lnTo>
                  <a:pt x="917152" y="496111"/>
                </a:lnTo>
                <a:lnTo>
                  <a:pt x="967569" y="497475"/>
                </a:lnTo>
                <a:lnTo>
                  <a:pt x="1484574" y="497475"/>
                </a:lnTo>
                <a:lnTo>
                  <a:pt x="1447635" y="517506"/>
                </a:lnTo>
                <a:lnTo>
                  <a:pt x="1403843" y="538702"/>
                </a:lnTo>
                <a:lnTo>
                  <a:pt x="1358961" y="557911"/>
                </a:lnTo>
                <a:lnTo>
                  <a:pt x="1313047" y="575074"/>
                </a:lnTo>
                <a:lnTo>
                  <a:pt x="1266159" y="590135"/>
                </a:lnTo>
                <a:lnTo>
                  <a:pt x="1218352" y="603036"/>
                </a:lnTo>
                <a:lnTo>
                  <a:pt x="1169685" y="613720"/>
                </a:lnTo>
                <a:lnTo>
                  <a:pt x="1120214" y="622130"/>
                </a:lnTo>
                <a:lnTo>
                  <a:pt x="1069997" y="628208"/>
                </a:lnTo>
                <a:lnTo>
                  <a:pt x="1019090" y="631896"/>
                </a:lnTo>
                <a:lnTo>
                  <a:pt x="967551" y="633139"/>
                </a:lnTo>
                <a:close/>
              </a:path>
              <a:path w="1935479" h="633729">
                <a:moveTo>
                  <a:pt x="1484574" y="497475"/>
                </a:moveTo>
                <a:lnTo>
                  <a:pt x="967569" y="497475"/>
                </a:lnTo>
                <a:lnTo>
                  <a:pt x="1017969" y="496111"/>
                </a:lnTo>
                <a:lnTo>
                  <a:pt x="1067666" y="492065"/>
                </a:lnTo>
                <a:lnTo>
                  <a:pt x="1116589" y="485410"/>
                </a:lnTo>
                <a:lnTo>
                  <a:pt x="1164669" y="476216"/>
                </a:lnTo>
                <a:lnTo>
                  <a:pt x="1211834" y="464552"/>
                </a:lnTo>
                <a:lnTo>
                  <a:pt x="1258015" y="450492"/>
                </a:lnTo>
                <a:lnTo>
                  <a:pt x="1303142" y="434104"/>
                </a:lnTo>
                <a:lnTo>
                  <a:pt x="1347142" y="415460"/>
                </a:lnTo>
                <a:lnTo>
                  <a:pt x="1389948" y="394631"/>
                </a:lnTo>
                <a:lnTo>
                  <a:pt x="1431487" y="371687"/>
                </a:lnTo>
                <a:lnTo>
                  <a:pt x="1471691" y="346699"/>
                </a:lnTo>
                <a:lnTo>
                  <a:pt x="1510488" y="319739"/>
                </a:lnTo>
                <a:lnTo>
                  <a:pt x="1547807" y="290877"/>
                </a:lnTo>
                <a:lnTo>
                  <a:pt x="1583580" y="260183"/>
                </a:lnTo>
                <a:lnTo>
                  <a:pt x="1617735" y="227729"/>
                </a:lnTo>
                <a:lnTo>
                  <a:pt x="1650203" y="193585"/>
                </a:lnTo>
                <a:lnTo>
                  <a:pt x="1680912" y="157822"/>
                </a:lnTo>
                <a:lnTo>
                  <a:pt x="1709792" y="120512"/>
                </a:lnTo>
                <a:lnTo>
                  <a:pt x="1736774" y="81724"/>
                </a:lnTo>
                <a:lnTo>
                  <a:pt x="1761786" y="41529"/>
                </a:lnTo>
                <a:lnTo>
                  <a:pt x="1784759" y="0"/>
                </a:lnTo>
                <a:lnTo>
                  <a:pt x="1935042" y="0"/>
                </a:lnTo>
                <a:lnTo>
                  <a:pt x="1914432" y="44135"/>
                </a:lnTo>
                <a:lnTo>
                  <a:pt x="1891877" y="87142"/>
                </a:lnTo>
                <a:lnTo>
                  <a:pt x="1867434" y="128964"/>
                </a:lnTo>
                <a:lnTo>
                  <a:pt x="1841161" y="169543"/>
                </a:lnTo>
                <a:lnTo>
                  <a:pt x="1813113" y="208823"/>
                </a:lnTo>
                <a:lnTo>
                  <a:pt x="1783349" y="246745"/>
                </a:lnTo>
                <a:lnTo>
                  <a:pt x="1751925" y="283252"/>
                </a:lnTo>
                <a:lnTo>
                  <a:pt x="1718899" y="318287"/>
                </a:lnTo>
                <a:lnTo>
                  <a:pt x="1684327" y="351794"/>
                </a:lnTo>
                <a:lnTo>
                  <a:pt x="1648267" y="383713"/>
                </a:lnTo>
                <a:lnTo>
                  <a:pt x="1610775" y="413989"/>
                </a:lnTo>
                <a:lnTo>
                  <a:pt x="1571909" y="442563"/>
                </a:lnTo>
                <a:lnTo>
                  <a:pt x="1531725" y="469379"/>
                </a:lnTo>
                <a:lnTo>
                  <a:pt x="1490282" y="494379"/>
                </a:lnTo>
                <a:lnTo>
                  <a:pt x="1484574" y="497475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27259" y="4632871"/>
            <a:ext cx="1947545" cy="647065"/>
          </a:xfrm>
          <a:custGeom>
            <a:avLst/>
            <a:gdLst/>
            <a:ahLst/>
            <a:cxnLst/>
            <a:rect l="l" t="t" r="r" b="b"/>
            <a:pathLst>
              <a:path w="1947545" h="647064">
                <a:moveTo>
                  <a:pt x="149454" y="646989"/>
                </a:moveTo>
                <a:lnTo>
                  <a:pt x="0" y="646989"/>
                </a:lnTo>
                <a:lnTo>
                  <a:pt x="19436" y="603679"/>
                </a:lnTo>
                <a:lnTo>
                  <a:pt x="40736" y="561420"/>
                </a:lnTo>
                <a:lnTo>
                  <a:pt x="63847" y="520265"/>
                </a:lnTo>
                <a:lnTo>
                  <a:pt x="88716" y="480268"/>
                </a:lnTo>
                <a:lnTo>
                  <a:pt x="115291" y="441481"/>
                </a:lnTo>
                <a:lnTo>
                  <a:pt x="143518" y="403956"/>
                </a:lnTo>
                <a:lnTo>
                  <a:pt x="173344" y="367747"/>
                </a:lnTo>
                <a:lnTo>
                  <a:pt x="204718" y="332907"/>
                </a:lnTo>
                <a:lnTo>
                  <a:pt x="237586" y="299488"/>
                </a:lnTo>
                <a:lnTo>
                  <a:pt x="271895" y="267543"/>
                </a:lnTo>
                <a:lnTo>
                  <a:pt x="307592" y="237125"/>
                </a:lnTo>
                <a:lnTo>
                  <a:pt x="344626" y="208287"/>
                </a:lnTo>
                <a:lnTo>
                  <a:pt x="382942" y="181081"/>
                </a:lnTo>
                <a:lnTo>
                  <a:pt x="422488" y="155561"/>
                </a:lnTo>
                <a:lnTo>
                  <a:pt x="463212" y="131779"/>
                </a:lnTo>
                <a:lnTo>
                  <a:pt x="505061" y="109788"/>
                </a:lnTo>
                <a:lnTo>
                  <a:pt x="547981" y="89640"/>
                </a:lnTo>
                <a:lnTo>
                  <a:pt x="591920" y="71389"/>
                </a:lnTo>
                <a:lnTo>
                  <a:pt x="636825" y="55088"/>
                </a:lnTo>
                <a:lnTo>
                  <a:pt x="682644" y="40789"/>
                </a:lnTo>
                <a:lnTo>
                  <a:pt x="729323" y="28545"/>
                </a:lnTo>
                <a:lnTo>
                  <a:pt x="776810" y="18409"/>
                </a:lnTo>
                <a:lnTo>
                  <a:pt x="825052" y="10434"/>
                </a:lnTo>
                <a:lnTo>
                  <a:pt x="873997" y="4672"/>
                </a:lnTo>
                <a:lnTo>
                  <a:pt x="923590" y="1176"/>
                </a:lnTo>
                <a:lnTo>
                  <a:pt x="973781" y="0"/>
                </a:lnTo>
                <a:lnTo>
                  <a:pt x="1023964" y="1177"/>
                </a:lnTo>
                <a:lnTo>
                  <a:pt x="1073551" y="4673"/>
                </a:lnTo>
                <a:lnTo>
                  <a:pt x="1122488" y="10435"/>
                </a:lnTo>
                <a:lnTo>
                  <a:pt x="1170723" y="18411"/>
                </a:lnTo>
                <a:lnTo>
                  <a:pt x="1218203" y="28547"/>
                </a:lnTo>
                <a:lnTo>
                  <a:pt x="1264876" y="40792"/>
                </a:lnTo>
                <a:lnTo>
                  <a:pt x="1310688" y="55091"/>
                </a:lnTo>
                <a:lnTo>
                  <a:pt x="1355587" y="71392"/>
                </a:lnTo>
                <a:lnTo>
                  <a:pt x="1399520" y="89643"/>
                </a:lnTo>
                <a:lnTo>
                  <a:pt x="1442434" y="109790"/>
                </a:lnTo>
                <a:lnTo>
                  <a:pt x="1484277" y="131781"/>
                </a:lnTo>
                <a:lnTo>
                  <a:pt x="1490872" y="135633"/>
                </a:lnTo>
                <a:lnTo>
                  <a:pt x="973780" y="135633"/>
                </a:lnTo>
                <a:lnTo>
                  <a:pt x="922591" y="137040"/>
                </a:lnTo>
                <a:lnTo>
                  <a:pt x="872128" y="141210"/>
                </a:lnTo>
                <a:lnTo>
                  <a:pt x="822466" y="148070"/>
                </a:lnTo>
                <a:lnTo>
                  <a:pt x="773678" y="157545"/>
                </a:lnTo>
                <a:lnTo>
                  <a:pt x="725838" y="169561"/>
                </a:lnTo>
                <a:lnTo>
                  <a:pt x="679019" y="184045"/>
                </a:lnTo>
                <a:lnTo>
                  <a:pt x="633296" y="200921"/>
                </a:lnTo>
                <a:lnTo>
                  <a:pt x="588742" y="220117"/>
                </a:lnTo>
                <a:lnTo>
                  <a:pt x="545430" y="241558"/>
                </a:lnTo>
                <a:lnTo>
                  <a:pt x="503435" y="265170"/>
                </a:lnTo>
                <a:lnTo>
                  <a:pt x="462830" y="290879"/>
                </a:lnTo>
                <a:lnTo>
                  <a:pt x="423689" y="318610"/>
                </a:lnTo>
                <a:lnTo>
                  <a:pt x="386085" y="348290"/>
                </a:lnTo>
                <a:lnTo>
                  <a:pt x="350093" y="379844"/>
                </a:lnTo>
                <a:lnTo>
                  <a:pt x="315786" y="413199"/>
                </a:lnTo>
                <a:lnTo>
                  <a:pt x="283237" y="448280"/>
                </a:lnTo>
                <a:lnTo>
                  <a:pt x="252521" y="485014"/>
                </a:lnTo>
                <a:lnTo>
                  <a:pt x="223711" y="523326"/>
                </a:lnTo>
                <a:lnTo>
                  <a:pt x="196880" y="563142"/>
                </a:lnTo>
                <a:lnTo>
                  <a:pt x="172103" y="604388"/>
                </a:lnTo>
                <a:lnTo>
                  <a:pt x="149454" y="646989"/>
                </a:lnTo>
                <a:close/>
              </a:path>
              <a:path w="1947545" h="647064">
                <a:moveTo>
                  <a:pt x="1947441" y="646989"/>
                </a:moveTo>
                <a:lnTo>
                  <a:pt x="1798047" y="646989"/>
                </a:lnTo>
                <a:lnTo>
                  <a:pt x="1775400" y="604388"/>
                </a:lnTo>
                <a:lnTo>
                  <a:pt x="1750625" y="563142"/>
                </a:lnTo>
                <a:lnTo>
                  <a:pt x="1723796" y="523326"/>
                </a:lnTo>
                <a:lnTo>
                  <a:pt x="1694986" y="485014"/>
                </a:lnTo>
                <a:lnTo>
                  <a:pt x="1664270" y="448280"/>
                </a:lnTo>
                <a:lnTo>
                  <a:pt x="1631721" y="413199"/>
                </a:lnTo>
                <a:lnTo>
                  <a:pt x="1597412" y="379844"/>
                </a:lnTo>
                <a:lnTo>
                  <a:pt x="1561419" y="348290"/>
                </a:lnTo>
                <a:lnTo>
                  <a:pt x="1523815" y="318610"/>
                </a:lnTo>
                <a:lnTo>
                  <a:pt x="1484674" y="290879"/>
                </a:lnTo>
                <a:lnTo>
                  <a:pt x="1444069" y="265170"/>
                </a:lnTo>
                <a:lnTo>
                  <a:pt x="1402074" y="241558"/>
                </a:lnTo>
                <a:lnTo>
                  <a:pt x="1358764" y="220117"/>
                </a:lnTo>
                <a:lnTo>
                  <a:pt x="1314212" y="200921"/>
                </a:lnTo>
                <a:lnTo>
                  <a:pt x="1268492" y="184045"/>
                </a:lnTo>
                <a:lnTo>
                  <a:pt x="1221678" y="169561"/>
                </a:lnTo>
                <a:lnTo>
                  <a:pt x="1173843" y="157545"/>
                </a:lnTo>
                <a:lnTo>
                  <a:pt x="1125062" y="148070"/>
                </a:lnTo>
                <a:lnTo>
                  <a:pt x="1075409" y="141210"/>
                </a:lnTo>
                <a:lnTo>
                  <a:pt x="1024957" y="137040"/>
                </a:lnTo>
                <a:lnTo>
                  <a:pt x="973780" y="135633"/>
                </a:lnTo>
                <a:lnTo>
                  <a:pt x="1490872" y="135633"/>
                </a:lnTo>
                <a:lnTo>
                  <a:pt x="1524995" y="155563"/>
                </a:lnTo>
                <a:lnTo>
                  <a:pt x="1564536" y="181083"/>
                </a:lnTo>
                <a:lnTo>
                  <a:pt x="1602847" y="208289"/>
                </a:lnTo>
                <a:lnTo>
                  <a:pt x="1639876" y="237127"/>
                </a:lnTo>
                <a:lnTo>
                  <a:pt x="1675569" y="267545"/>
                </a:lnTo>
                <a:lnTo>
                  <a:pt x="1709874" y="299489"/>
                </a:lnTo>
                <a:lnTo>
                  <a:pt x="1742738" y="332908"/>
                </a:lnTo>
                <a:lnTo>
                  <a:pt x="1774108" y="367748"/>
                </a:lnTo>
                <a:lnTo>
                  <a:pt x="1803932" y="403957"/>
                </a:lnTo>
                <a:lnTo>
                  <a:pt x="1832156" y="441481"/>
                </a:lnTo>
                <a:lnTo>
                  <a:pt x="1858728" y="480268"/>
                </a:lnTo>
                <a:lnTo>
                  <a:pt x="1883595" y="520265"/>
                </a:lnTo>
                <a:lnTo>
                  <a:pt x="1906705" y="561420"/>
                </a:lnTo>
                <a:lnTo>
                  <a:pt x="1928005" y="603679"/>
                </a:lnTo>
                <a:lnTo>
                  <a:pt x="1947441" y="646989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88084" y="4632871"/>
            <a:ext cx="826135" cy="647065"/>
          </a:xfrm>
          <a:custGeom>
            <a:avLst/>
            <a:gdLst/>
            <a:ahLst/>
            <a:cxnLst/>
            <a:rect l="l" t="t" r="r" b="b"/>
            <a:pathLst>
              <a:path w="826134" h="647064">
                <a:moveTo>
                  <a:pt x="137357" y="646989"/>
                </a:moveTo>
                <a:lnTo>
                  <a:pt x="0" y="646989"/>
                </a:lnTo>
                <a:lnTo>
                  <a:pt x="10802" y="588245"/>
                </a:lnTo>
                <a:lnTo>
                  <a:pt x="23081" y="530948"/>
                </a:lnTo>
                <a:lnTo>
                  <a:pt x="36828" y="475331"/>
                </a:lnTo>
                <a:lnTo>
                  <a:pt x="52034" y="421625"/>
                </a:lnTo>
                <a:lnTo>
                  <a:pt x="68690" y="370062"/>
                </a:lnTo>
                <a:lnTo>
                  <a:pt x="86786" y="320872"/>
                </a:lnTo>
                <a:lnTo>
                  <a:pt x="106314" y="274288"/>
                </a:lnTo>
                <a:lnTo>
                  <a:pt x="127264" y="230541"/>
                </a:lnTo>
                <a:lnTo>
                  <a:pt x="149628" y="189861"/>
                </a:lnTo>
                <a:lnTo>
                  <a:pt x="173395" y="152481"/>
                </a:lnTo>
                <a:lnTo>
                  <a:pt x="198557" y="118633"/>
                </a:lnTo>
                <a:lnTo>
                  <a:pt x="225105" y="88546"/>
                </a:lnTo>
                <a:lnTo>
                  <a:pt x="253029" y="62454"/>
                </a:lnTo>
                <a:lnTo>
                  <a:pt x="312971" y="23176"/>
                </a:lnTo>
                <a:lnTo>
                  <a:pt x="378309" y="2651"/>
                </a:lnTo>
                <a:lnTo>
                  <a:pt x="412979" y="0"/>
                </a:lnTo>
                <a:lnTo>
                  <a:pt x="447630" y="2652"/>
                </a:lnTo>
                <a:lnTo>
                  <a:pt x="512937" y="23178"/>
                </a:lnTo>
                <a:lnTo>
                  <a:pt x="572855" y="62456"/>
                </a:lnTo>
                <a:lnTo>
                  <a:pt x="600771" y="88549"/>
                </a:lnTo>
                <a:lnTo>
                  <a:pt x="627312" y="118635"/>
                </a:lnTo>
                <a:lnTo>
                  <a:pt x="639945" y="135633"/>
                </a:lnTo>
                <a:lnTo>
                  <a:pt x="412979" y="135633"/>
                </a:lnTo>
                <a:lnTo>
                  <a:pt x="388553" y="139184"/>
                </a:lnTo>
                <a:lnTo>
                  <a:pt x="339488" y="166801"/>
                </a:lnTo>
                <a:lnTo>
                  <a:pt x="291358" y="220023"/>
                </a:lnTo>
                <a:lnTo>
                  <a:pt x="268099" y="255580"/>
                </a:lnTo>
                <a:lnTo>
                  <a:pt x="245621" y="296752"/>
                </a:lnTo>
                <a:lnTo>
                  <a:pt x="224106" y="343275"/>
                </a:lnTo>
                <a:lnTo>
                  <a:pt x="203736" y="394888"/>
                </a:lnTo>
                <a:lnTo>
                  <a:pt x="184694" y="451329"/>
                </a:lnTo>
                <a:lnTo>
                  <a:pt x="167162" y="512334"/>
                </a:lnTo>
                <a:lnTo>
                  <a:pt x="151322" y="577641"/>
                </a:lnTo>
                <a:lnTo>
                  <a:pt x="137357" y="646989"/>
                </a:lnTo>
                <a:close/>
              </a:path>
              <a:path w="826134" h="647064">
                <a:moveTo>
                  <a:pt x="825899" y="646989"/>
                </a:moveTo>
                <a:lnTo>
                  <a:pt x="688481" y="646989"/>
                </a:lnTo>
                <a:lnTo>
                  <a:pt x="674516" y="577641"/>
                </a:lnTo>
                <a:lnTo>
                  <a:pt x="658677" y="512334"/>
                </a:lnTo>
                <a:lnTo>
                  <a:pt x="641146" y="451329"/>
                </a:lnTo>
                <a:lnTo>
                  <a:pt x="622106" y="394888"/>
                </a:lnTo>
                <a:lnTo>
                  <a:pt x="601739" y="343275"/>
                </a:lnTo>
                <a:lnTo>
                  <a:pt x="580229" y="296752"/>
                </a:lnTo>
                <a:lnTo>
                  <a:pt x="557758" y="255580"/>
                </a:lnTo>
                <a:lnTo>
                  <a:pt x="534508" y="220023"/>
                </a:lnTo>
                <a:lnTo>
                  <a:pt x="486405" y="166801"/>
                </a:lnTo>
                <a:lnTo>
                  <a:pt x="437380" y="139184"/>
                </a:lnTo>
                <a:lnTo>
                  <a:pt x="412979" y="135633"/>
                </a:lnTo>
                <a:lnTo>
                  <a:pt x="639945" y="135633"/>
                </a:lnTo>
                <a:lnTo>
                  <a:pt x="676233" y="189863"/>
                </a:lnTo>
                <a:lnTo>
                  <a:pt x="698595" y="230543"/>
                </a:lnTo>
                <a:lnTo>
                  <a:pt x="719545" y="274290"/>
                </a:lnTo>
                <a:lnTo>
                  <a:pt x="739074" y="320874"/>
                </a:lnTo>
                <a:lnTo>
                  <a:pt x="757173" y="370063"/>
                </a:lnTo>
                <a:lnTo>
                  <a:pt x="773834" y="421626"/>
                </a:lnTo>
                <a:lnTo>
                  <a:pt x="789045" y="475332"/>
                </a:lnTo>
                <a:lnTo>
                  <a:pt x="802800" y="530948"/>
                </a:lnTo>
                <a:lnTo>
                  <a:pt x="815087" y="588245"/>
                </a:lnTo>
                <a:lnTo>
                  <a:pt x="825899" y="646989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90504" y="6112172"/>
            <a:ext cx="821055" cy="633730"/>
          </a:xfrm>
          <a:custGeom>
            <a:avLst/>
            <a:gdLst/>
            <a:ahLst/>
            <a:cxnLst/>
            <a:rect l="l" t="t" r="r" b="b"/>
            <a:pathLst>
              <a:path w="821054" h="633729">
                <a:moveTo>
                  <a:pt x="410560" y="633139"/>
                </a:moveTo>
                <a:lnTo>
                  <a:pt x="339618" y="621733"/>
                </a:lnTo>
                <a:lnTo>
                  <a:pt x="274528" y="588924"/>
                </a:lnTo>
                <a:lnTo>
                  <a:pt x="244204" y="565154"/>
                </a:lnTo>
                <a:lnTo>
                  <a:pt x="215375" y="536827"/>
                </a:lnTo>
                <a:lnTo>
                  <a:pt x="188052" y="504206"/>
                </a:lnTo>
                <a:lnTo>
                  <a:pt x="162246" y="467556"/>
                </a:lnTo>
                <a:lnTo>
                  <a:pt x="137967" y="427141"/>
                </a:lnTo>
                <a:lnTo>
                  <a:pt x="115226" y="383225"/>
                </a:lnTo>
                <a:lnTo>
                  <a:pt x="94033" y="336074"/>
                </a:lnTo>
                <a:lnTo>
                  <a:pt x="74400" y="285950"/>
                </a:lnTo>
                <a:lnTo>
                  <a:pt x="56337" y="233118"/>
                </a:lnTo>
                <a:lnTo>
                  <a:pt x="39855" y="177843"/>
                </a:lnTo>
                <a:lnTo>
                  <a:pt x="24964" y="120388"/>
                </a:lnTo>
                <a:lnTo>
                  <a:pt x="11675" y="61019"/>
                </a:lnTo>
                <a:lnTo>
                  <a:pt x="0" y="0"/>
                </a:lnTo>
                <a:lnTo>
                  <a:pt x="137599" y="0"/>
                </a:lnTo>
                <a:lnTo>
                  <a:pt x="151712" y="67557"/>
                </a:lnTo>
                <a:lnTo>
                  <a:pt x="167612" y="131154"/>
                </a:lnTo>
                <a:lnTo>
                  <a:pt x="185123" y="190540"/>
                </a:lnTo>
                <a:lnTo>
                  <a:pt x="204073" y="245464"/>
                </a:lnTo>
                <a:lnTo>
                  <a:pt x="224285" y="295674"/>
                </a:lnTo>
                <a:lnTo>
                  <a:pt x="245587" y="340918"/>
                </a:lnTo>
                <a:lnTo>
                  <a:pt x="267804" y="380945"/>
                </a:lnTo>
                <a:lnTo>
                  <a:pt x="290762" y="415504"/>
                </a:lnTo>
                <a:lnTo>
                  <a:pt x="338202" y="467211"/>
                </a:lnTo>
                <a:lnTo>
                  <a:pt x="386513" y="494028"/>
                </a:lnTo>
                <a:lnTo>
                  <a:pt x="410560" y="497475"/>
                </a:lnTo>
                <a:lnTo>
                  <a:pt x="637740" y="497475"/>
                </a:lnTo>
                <a:lnTo>
                  <a:pt x="633002" y="504206"/>
                </a:lnTo>
                <a:lnTo>
                  <a:pt x="605686" y="536827"/>
                </a:lnTo>
                <a:lnTo>
                  <a:pt x="576866" y="565154"/>
                </a:lnTo>
                <a:lnTo>
                  <a:pt x="546551" y="588924"/>
                </a:lnTo>
                <a:lnTo>
                  <a:pt x="481481" y="621733"/>
                </a:lnTo>
                <a:lnTo>
                  <a:pt x="446747" y="630243"/>
                </a:lnTo>
                <a:lnTo>
                  <a:pt x="410560" y="633139"/>
                </a:lnTo>
                <a:close/>
              </a:path>
              <a:path w="821054" h="633729">
                <a:moveTo>
                  <a:pt x="637740" y="497475"/>
                </a:moveTo>
                <a:lnTo>
                  <a:pt x="410560" y="497475"/>
                </a:lnTo>
                <a:lnTo>
                  <a:pt x="434593" y="494028"/>
                </a:lnTo>
                <a:lnTo>
                  <a:pt x="458757" y="483856"/>
                </a:lnTo>
                <a:lnTo>
                  <a:pt x="506782" y="444343"/>
                </a:lnTo>
                <a:lnTo>
                  <a:pt x="553244" y="380945"/>
                </a:lnTo>
                <a:lnTo>
                  <a:pt x="575454" y="340918"/>
                </a:lnTo>
                <a:lnTo>
                  <a:pt x="596751" y="295674"/>
                </a:lnTo>
                <a:lnTo>
                  <a:pt x="616962" y="245464"/>
                </a:lnTo>
                <a:lnTo>
                  <a:pt x="635912" y="190540"/>
                </a:lnTo>
                <a:lnTo>
                  <a:pt x="653428" y="131154"/>
                </a:lnTo>
                <a:lnTo>
                  <a:pt x="669336" y="67557"/>
                </a:lnTo>
                <a:lnTo>
                  <a:pt x="683461" y="0"/>
                </a:lnTo>
                <a:lnTo>
                  <a:pt x="821060" y="0"/>
                </a:lnTo>
                <a:lnTo>
                  <a:pt x="809375" y="61019"/>
                </a:lnTo>
                <a:lnTo>
                  <a:pt x="796079" y="120388"/>
                </a:lnTo>
                <a:lnTo>
                  <a:pt x="781184" y="177843"/>
                </a:lnTo>
                <a:lnTo>
                  <a:pt x="764699" y="233118"/>
                </a:lnTo>
                <a:lnTo>
                  <a:pt x="746635" y="285950"/>
                </a:lnTo>
                <a:lnTo>
                  <a:pt x="727002" y="336074"/>
                </a:lnTo>
                <a:lnTo>
                  <a:pt x="705812" y="383225"/>
                </a:lnTo>
                <a:lnTo>
                  <a:pt x="683075" y="427141"/>
                </a:lnTo>
                <a:lnTo>
                  <a:pt x="658801" y="467556"/>
                </a:lnTo>
                <a:lnTo>
                  <a:pt x="637740" y="497475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42161" y="5409057"/>
            <a:ext cx="1918335" cy="0"/>
          </a:xfrm>
          <a:custGeom>
            <a:avLst/>
            <a:gdLst/>
            <a:ahLst/>
            <a:cxnLst/>
            <a:rect l="l" t="t" r="r" b="b"/>
            <a:pathLst>
              <a:path w="1918334">
                <a:moveTo>
                  <a:pt x="0" y="0"/>
                </a:moveTo>
                <a:lnTo>
                  <a:pt x="1917743" y="0"/>
                </a:lnTo>
              </a:path>
            </a:pathLst>
          </a:custGeom>
          <a:ln w="35560">
            <a:solidFill>
              <a:srgbClr val="40B5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59578" y="5426836"/>
            <a:ext cx="0" cy="558800"/>
          </a:xfrm>
          <a:custGeom>
            <a:avLst/>
            <a:gdLst/>
            <a:ahLst/>
            <a:cxnLst/>
            <a:rect l="l" t="t" r="r" b="b"/>
            <a:pathLst>
              <a:path h="558800">
                <a:moveTo>
                  <a:pt x="0" y="0"/>
                </a:moveTo>
                <a:lnTo>
                  <a:pt x="0" y="558800"/>
                </a:lnTo>
              </a:path>
            </a:pathLst>
          </a:custGeom>
          <a:ln w="34856">
            <a:solidFill>
              <a:srgbClr val="40B5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42138" y="6003416"/>
            <a:ext cx="1918335" cy="0"/>
          </a:xfrm>
          <a:custGeom>
            <a:avLst/>
            <a:gdLst/>
            <a:ahLst/>
            <a:cxnLst/>
            <a:rect l="l" t="t" r="r" b="b"/>
            <a:pathLst>
              <a:path w="1918334">
                <a:moveTo>
                  <a:pt x="0" y="0"/>
                </a:moveTo>
                <a:lnTo>
                  <a:pt x="1917743" y="0"/>
                </a:lnTo>
              </a:path>
            </a:pathLst>
          </a:custGeom>
          <a:ln w="35559">
            <a:solidFill>
              <a:srgbClr val="40B5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442485" y="5426715"/>
            <a:ext cx="0" cy="559435"/>
          </a:xfrm>
          <a:custGeom>
            <a:avLst/>
            <a:gdLst/>
            <a:ahLst/>
            <a:cxnLst/>
            <a:rect l="l" t="t" r="r" b="b"/>
            <a:pathLst>
              <a:path h="559435">
                <a:moveTo>
                  <a:pt x="0" y="0"/>
                </a:moveTo>
                <a:lnTo>
                  <a:pt x="0" y="559228"/>
                </a:lnTo>
              </a:path>
            </a:pathLst>
          </a:custGeom>
          <a:ln w="34837">
            <a:solidFill>
              <a:srgbClr val="40B5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10012" y="5555967"/>
            <a:ext cx="450215" cy="332105"/>
          </a:xfrm>
          <a:custGeom>
            <a:avLst/>
            <a:gdLst/>
            <a:ahLst/>
            <a:cxnLst/>
            <a:rect l="l" t="t" r="r" b="b"/>
            <a:pathLst>
              <a:path w="450215" h="332104">
                <a:moveTo>
                  <a:pt x="166419" y="331932"/>
                </a:moveTo>
                <a:lnTo>
                  <a:pt x="97408" y="331932"/>
                </a:lnTo>
                <a:lnTo>
                  <a:pt x="0" y="0"/>
                </a:lnTo>
                <a:lnTo>
                  <a:pt x="76723" y="0"/>
                </a:lnTo>
                <a:lnTo>
                  <a:pt x="120996" y="161490"/>
                </a:lnTo>
                <a:lnTo>
                  <a:pt x="128029" y="199994"/>
                </a:lnTo>
                <a:lnTo>
                  <a:pt x="132367" y="231711"/>
                </a:lnTo>
                <a:lnTo>
                  <a:pt x="196300" y="231711"/>
                </a:lnTo>
                <a:lnTo>
                  <a:pt x="166419" y="331932"/>
                </a:lnTo>
                <a:close/>
              </a:path>
              <a:path w="450215" h="332104">
                <a:moveTo>
                  <a:pt x="196300" y="231711"/>
                </a:moveTo>
                <a:lnTo>
                  <a:pt x="132367" y="231711"/>
                </a:lnTo>
                <a:lnTo>
                  <a:pt x="132796" y="225213"/>
                </a:lnTo>
                <a:lnTo>
                  <a:pt x="140647" y="182277"/>
                </a:lnTo>
                <a:lnTo>
                  <a:pt x="143361" y="172513"/>
                </a:lnTo>
                <a:lnTo>
                  <a:pt x="188677" y="0"/>
                </a:lnTo>
                <a:lnTo>
                  <a:pt x="260773" y="0"/>
                </a:lnTo>
                <a:lnTo>
                  <a:pt x="291050" y="111349"/>
                </a:lnTo>
                <a:lnTo>
                  <a:pt x="224907" y="111349"/>
                </a:lnTo>
                <a:lnTo>
                  <a:pt x="222774" y="123653"/>
                </a:lnTo>
                <a:lnTo>
                  <a:pt x="214954" y="165187"/>
                </a:lnTo>
                <a:lnTo>
                  <a:pt x="210330" y="184655"/>
                </a:lnTo>
                <a:lnTo>
                  <a:pt x="196300" y="231711"/>
                </a:lnTo>
                <a:close/>
              </a:path>
              <a:path w="450215" h="332104">
                <a:moveTo>
                  <a:pt x="381976" y="231711"/>
                </a:moveTo>
                <a:lnTo>
                  <a:pt x="316781" y="231711"/>
                </a:lnTo>
                <a:lnTo>
                  <a:pt x="317583" y="223897"/>
                </a:lnTo>
                <a:lnTo>
                  <a:pt x="325008" y="179916"/>
                </a:lnTo>
                <a:lnTo>
                  <a:pt x="372425" y="0"/>
                </a:lnTo>
                <a:lnTo>
                  <a:pt x="449783" y="0"/>
                </a:lnTo>
                <a:lnTo>
                  <a:pt x="381976" y="231711"/>
                </a:lnTo>
                <a:close/>
              </a:path>
              <a:path w="450215" h="332104">
                <a:moveTo>
                  <a:pt x="352647" y="331932"/>
                </a:moveTo>
                <a:lnTo>
                  <a:pt x="283031" y="331932"/>
                </a:lnTo>
                <a:lnTo>
                  <a:pt x="238395" y="175779"/>
                </a:lnTo>
                <a:lnTo>
                  <a:pt x="228879" y="136432"/>
                </a:lnTo>
                <a:lnTo>
                  <a:pt x="224907" y="111349"/>
                </a:lnTo>
                <a:lnTo>
                  <a:pt x="291050" y="111349"/>
                </a:lnTo>
                <a:lnTo>
                  <a:pt x="304684" y="161490"/>
                </a:lnTo>
                <a:lnTo>
                  <a:pt x="312613" y="202001"/>
                </a:lnTo>
                <a:lnTo>
                  <a:pt x="316781" y="231711"/>
                </a:lnTo>
                <a:lnTo>
                  <a:pt x="381976" y="231711"/>
                </a:lnTo>
                <a:lnTo>
                  <a:pt x="352647" y="331932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79574" y="5555967"/>
            <a:ext cx="450215" cy="332105"/>
          </a:xfrm>
          <a:custGeom>
            <a:avLst/>
            <a:gdLst/>
            <a:ahLst/>
            <a:cxnLst/>
            <a:rect l="l" t="t" r="r" b="b"/>
            <a:pathLst>
              <a:path w="450215" h="332104">
                <a:moveTo>
                  <a:pt x="166450" y="331932"/>
                </a:moveTo>
                <a:lnTo>
                  <a:pt x="97438" y="331932"/>
                </a:lnTo>
                <a:lnTo>
                  <a:pt x="0" y="0"/>
                </a:lnTo>
                <a:lnTo>
                  <a:pt x="76753" y="0"/>
                </a:lnTo>
                <a:lnTo>
                  <a:pt x="120966" y="161490"/>
                </a:lnTo>
                <a:lnTo>
                  <a:pt x="128051" y="199994"/>
                </a:lnTo>
                <a:lnTo>
                  <a:pt x="132397" y="231711"/>
                </a:lnTo>
                <a:lnTo>
                  <a:pt x="196331" y="231711"/>
                </a:lnTo>
                <a:lnTo>
                  <a:pt x="166450" y="331932"/>
                </a:lnTo>
                <a:close/>
              </a:path>
              <a:path w="450215" h="332104">
                <a:moveTo>
                  <a:pt x="196331" y="231711"/>
                </a:moveTo>
                <a:lnTo>
                  <a:pt x="132397" y="231711"/>
                </a:lnTo>
                <a:lnTo>
                  <a:pt x="132818" y="225213"/>
                </a:lnTo>
                <a:lnTo>
                  <a:pt x="140652" y="182277"/>
                </a:lnTo>
                <a:lnTo>
                  <a:pt x="143331" y="172513"/>
                </a:lnTo>
                <a:lnTo>
                  <a:pt x="188707" y="0"/>
                </a:lnTo>
                <a:lnTo>
                  <a:pt x="260804" y="0"/>
                </a:lnTo>
                <a:lnTo>
                  <a:pt x="291081" y="111349"/>
                </a:lnTo>
                <a:lnTo>
                  <a:pt x="224937" y="111349"/>
                </a:lnTo>
                <a:lnTo>
                  <a:pt x="222795" y="123653"/>
                </a:lnTo>
                <a:lnTo>
                  <a:pt x="214951" y="165187"/>
                </a:lnTo>
                <a:lnTo>
                  <a:pt x="210360" y="184655"/>
                </a:lnTo>
                <a:lnTo>
                  <a:pt x="196331" y="231711"/>
                </a:lnTo>
                <a:close/>
              </a:path>
              <a:path w="450215" h="332104">
                <a:moveTo>
                  <a:pt x="382006" y="231711"/>
                </a:moveTo>
                <a:lnTo>
                  <a:pt x="316751" y="231711"/>
                </a:lnTo>
                <a:lnTo>
                  <a:pt x="317588" y="223897"/>
                </a:lnTo>
                <a:lnTo>
                  <a:pt x="325013" y="179916"/>
                </a:lnTo>
                <a:lnTo>
                  <a:pt x="372456" y="0"/>
                </a:lnTo>
                <a:lnTo>
                  <a:pt x="449814" y="0"/>
                </a:lnTo>
                <a:lnTo>
                  <a:pt x="382006" y="231711"/>
                </a:lnTo>
                <a:close/>
              </a:path>
              <a:path w="450215" h="332104">
                <a:moveTo>
                  <a:pt x="352678" y="331932"/>
                </a:moveTo>
                <a:lnTo>
                  <a:pt x="283061" y="331932"/>
                </a:lnTo>
                <a:lnTo>
                  <a:pt x="241872" y="188103"/>
                </a:lnTo>
                <a:lnTo>
                  <a:pt x="230743" y="145401"/>
                </a:lnTo>
                <a:lnTo>
                  <a:pt x="224937" y="111349"/>
                </a:lnTo>
                <a:lnTo>
                  <a:pt x="291081" y="111349"/>
                </a:lnTo>
                <a:lnTo>
                  <a:pt x="304714" y="161490"/>
                </a:lnTo>
                <a:lnTo>
                  <a:pt x="312617" y="202001"/>
                </a:lnTo>
                <a:lnTo>
                  <a:pt x="316751" y="231711"/>
                </a:lnTo>
                <a:lnTo>
                  <a:pt x="382006" y="231711"/>
                </a:lnTo>
                <a:lnTo>
                  <a:pt x="352678" y="331932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49166" y="5555967"/>
            <a:ext cx="450215" cy="332105"/>
          </a:xfrm>
          <a:custGeom>
            <a:avLst/>
            <a:gdLst/>
            <a:ahLst/>
            <a:cxnLst/>
            <a:rect l="l" t="t" r="r" b="b"/>
            <a:pathLst>
              <a:path w="450215" h="332104">
                <a:moveTo>
                  <a:pt x="166390" y="331932"/>
                </a:moveTo>
                <a:lnTo>
                  <a:pt x="97438" y="331932"/>
                </a:lnTo>
                <a:lnTo>
                  <a:pt x="0" y="0"/>
                </a:lnTo>
                <a:lnTo>
                  <a:pt x="76692" y="0"/>
                </a:lnTo>
                <a:lnTo>
                  <a:pt x="120966" y="161490"/>
                </a:lnTo>
                <a:lnTo>
                  <a:pt x="128051" y="199994"/>
                </a:lnTo>
                <a:lnTo>
                  <a:pt x="132398" y="231711"/>
                </a:lnTo>
                <a:lnTo>
                  <a:pt x="196312" y="231711"/>
                </a:lnTo>
                <a:lnTo>
                  <a:pt x="166390" y="331932"/>
                </a:lnTo>
                <a:close/>
              </a:path>
              <a:path w="450215" h="332104">
                <a:moveTo>
                  <a:pt x="196312" y="231711"/>
                </a:moveTo>
                <a:lnTo>
                  <a:pt x="132398" y="231711"/>
                </a:lnTo>
                <a:lnTo>
                  <a:pt x="132817" y="225213"/>
                </a:lnTo>
                <a:lnTo>
                  <a:pt x="140651" y="182277"/>
                </a:lnTo>
                <a:lnTo>
                  <a:pt x="143331" y="172513"/>
                </a:lnTo>
                <a:lnTo>
                  <a:pt x="188647" y="0"/>
                </a:lnTo>
                <a:lnTo>
                  <a:pt x="260743" y="0"/>
                </a:lnTo>
                <a:lnTo>
                  <a:pt x="291062" y="111349"/>
                </a:lnTo>
                <a:lnTo>
                  <a:pt x="224877" y="111349"/>
                </a:lnTo>
                <a:lnTo>
                  <a:pt x="222744" y="123653"/>
                </a:lnTo>
                <a:lnTo>
                  <a:pt x="214926" y="165187"/>
                </a:lnTo>
                <a:lnTo>
                  <a:pt x="210361" y="184655"/>
                </a:lnTo>
                <a:lnTo>
                  <a:pt x="196312" y="231711"/>
                </a:lnTo>
                <a:close/>
              </a:path>
              <a:path w="450215" h="332104">
                <a:moveTo>
                  <a:pt x="381946" y="231711"/>
                </a:moveTo>
                <a:lnTo>
                  <a:pt x="316751" y="231711"/>
                </a:lnTo>
                <a:lnTo>
                  <a:pt x="317579" y="223897"/>
                </a:lnTo>
                <a:lnTo>
                  <a:pt x="325013" y="179916"/>
                </a:lnTo>
                <a:lnTo>
                  <a:pt x="372396" y="0"/>
                </a:lnTo>
                <a:lnTo>
                  <a:pt x="449754" y="0"/>
                </a:lnTo>
                <a:lnTo>
                  <a:pt x="381946" y="231711"/>
                </a:lnTo>
                <a:close/>
              </a:path>
              <a:path w="450215" h="332104">
                <a:moveTo>
                  <a:pt x="352618" y="331932"/>
                </a:moveTo>
                <a:lnTo>
                  <a:pt x="283062" y="331932"/>
                </a:lnTo>
                <a:lnTo>
                  <a:pt x="241873" y="188103"/>
                </a:lnTo>
                <a:lnTo>
                  <a:pt x="230744" y="145401"/>
                </a:lnTo>
                <a:lnTo>
                  <a:pt x="224877" y="111349"/>
                </a:lnTo>
                <a:lnTo>
                  <a:pt x="291062" y="111349"/>
                </a:lnTo>
                <a:lnTo>
                  <a:pt x="304715" y="161490"/>
                </a:lnTo>
                <a:lnTo>
                  <a:pt x="312592" y="202001"/>
                </a:lnTo>
                <a:lnTo>
                  <a:pt x="316751" y="231711"/>
                </a:lnTo>
                <a:lnTo>
                  <a:pt x="381946" y="231711"/>
                </a:lnTo>
                <a:lnTo>
                  <a:pt x="352618" y="331932"/>
                </a:lnTo>
                <a:close/>
              </a:path>
            </a:pathLst>
          </a:custGeom>
          <a:solidFill>
            <a:srgbClr val="40B5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921599" y="4952991"/>
            <a:ext cx="6469380" cy="130937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4200" b="1" spc="35" dirty="0">
                <a:solidFill>
                  <a:srgbClr val="40B5E6"/>
                </a:solidFill>
                <a:latin typeface="Arial"/>
                <a:cs typeface="Arial"/>
                <a:hlinkClick r:id="rId2"/>
              </a:rPr>
              <a:t>www.encompass.us.com</a:t>
            </a:r>
            <a:endParaRPr sz="4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3600" b="1" spc="30" dirty="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r>
              <a:rPr sz="36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5" dirty="0">
                <a:solidFill>
                  <a:srgbClr val="FFFFFF"/>
                </a:solidFill>
                <a:latin typeface="Arial"/>
                <a:cs typeface="Arial"/>
              </a:rPr>
              <a:t>Code:</a:t>
            </a:r>
            <a:r>
              <a:rPr lang="en-US" sz="36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600" b="1" spc="25" dirty="0" err="1">
                <a:solidFill>
                  <a:srgbClr val="FFFFFF"/>
                </a:solidFill>
                <a:latin typeface="Arial"/>
                <a:cs typeface="Arial"/>
              </a:rPr>
              <a:t>gtmetro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9150" y="8199729"/>
            <a:ext cx="5543549" cy="857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41617" y="8163431"/>
            <a:ext cx="5114924" cy="466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33C3E3-5A16-4DC2-B745-38ECA7259E15}"/>
              </a:ext>
            </a:extLst>
          </p:cNvPr>
          <p:cNvSpPr txBox="1"/>
          <p:nvPr/>
        </p:nvSpPr>
        <p:spPr>
          <a:xfrm>
            <a:off x="10921599" y="2122631"/>
            <a:ext cx="6147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3CAB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844-871-3577</a:t>
            </a:r>
            <a:endParaRPr lang="pl-PL" sz="4000" b="1">
              <a:solidFill>
                <a:srgbClr val="3CAB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a39c9e-6823-42db-a84a-08fc94996a95" xsi:nil="true"/>
    <lcf76f155ced4ddcb4097134ff3c332f xmlns="ad685ae4-d340-49b8-8a44-b6155a7949b4">
      <Terms xmlns="http://schemas.microsoft.com/office/infopath/2007/PartnerControls"/>
    </lcf76f155ced4ddcb4097134ff3c332f>
    <SUPFile_x0023_ xmlns="ad685ae4-d340-49b8-8a44-b6155a7949b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9AAC1DBF2B5D44BC655A87F5C0C933" ma:contentTypeVersion="17" ma:contentTypeDescription="Create a new document." ma:contentTypeScope="" ma:versionID="dd0cc484b4abce509c0e393a6435ebbc">
  <xsd:schema xmlns:xsd="http://www.w3.org/2001/XMLSchema" xmlns:xs="http://www.w3.org/2001/XMLSchema" xmlns:p="http://schemas.microsoft.com/office/2006/metadata/properties" xmlns:ns2="ad685ae4-d340-49b8-8a44-b6155a7949b4" xmlns:ns3="dda39c9e-6823-42db-a84a-08fc94996a95" targetNamespace="http://schemas.microsoft.com/office/2006/metadata/properties" ma:root="true" ma:fieldsID="68a17312b163538c87c247a70190f5ef" ns2:_="" ns3:_="">
    <xsd:import namespace="ad685ae4-d340-49b8-8a44-b6155a7949b4"/>
    <xsd:import namespace="dda39c9e-6823-42db-a84a-08fc94996a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SUPFile_x0023_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85ae4-d340-49b8-8a44-b6155a7949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SUPFile_x0023_" ma:index="19" nillable="true" ma:displayName="SUP File #" ma:format="Dropdown" ma:internalName="SUPFile_x0023_" ma:percentage="FALSE">
      <xsd:simpleType>
        <xsd:restriction base="dms:Number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dbb97b1-c6b1-4549-9a07-27b3bfb3cb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39c9e-6823-42db-a84a-08fc94996a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f5f64c-05ee-4cb9-8924-985bd29e1fe7}" ma:internalName="TaxCatchAll" ma:showField="CatchAllData" ma:web="dda39c9e-6823-42db-a84a-08fc94996a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894E1F-A91C-4E62-A335-9B6891452A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4DEE7D-8CF9-4252-8FEE-1FFB41BE7FFE}">
  <ds:schemaRefs>
    <ds:schemaRef ds:uri="ad685ae4-d340-49b8-8a44-b6155a7949b4"/>
    <ds:schemaRef ds:uri="dda39c9e-6823-42db-a84a-08fc94996a9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9AACDD-9AF7-4C69-8B5F-D4BA4C73CBB4}">
  <ds:schemaRefs>
    <ds:schemaRef ds:uri="ad685ae4-d340-49b8-8a44-b6155a7949b4"/>
    <ds:schemaRef ds:uri="dda39c9e-6823-42db-a84a-08fc94996a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860</Words>
  <Application>Microsoft Office PowerPoint</Application>
  <PresentationFormat>Custom</PresentationFormat>
  <Paragraphs>120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Verdana</vt:lpstr>
      <vt:lpstr>Office Theme</vt:lpstr>
      <vt:lpstr>EMPLOYEE ASSISTANCE  PROGRAM</vt:lpstr>
      <vt:lpstr>SERVICES AVAILABLE</vt:lpstr>
      <vt:lpstr>BACKING THE BADGE</vt:lpstr>
      <vt:lpstr>MENTAL HEALTH  COUNSELING</vt:lpstr>
      <vt:lpstr>LIFE COACHING</vt:lpstr>
      <vt:lpstr>LEGAL &amp; FINANCIAL  RESOURCES</vt:lpstr>
      <vt:lpstr>PERSONAL  ASSISTANT</vt:lpstr>
      <vt:lpstr>MEDICAL ADVOCACY</vt:lpstr>
      <vt:lpstr>WORK/LIFE  RESOURCES</vt:lpstr>
      <vt:lpstr>Expanded Access</vt:lpstr>
      <vt:lpstr>Website &amp; Member Portal</vt:lpstr>
      <vt:lpstr>ORGANIZATIONAL  DEVELOPMENT SERVICES</vt:lpstr>
      <vt:lpstr>WORKPLACE TRAUMA  RESPONSE</vt:lpstr>
      <vt:lpstr>CONTACT US TO  SCHEDULE A CONFIDENTIAL  APPOITMENT: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ASSISTANCE  PROGRAM</dc:title>
  <dc:creator>Kate Strong</dc:creator>
  <cp:lastModifiedBy>Strong, Kate</cp:lastModifiedBy>
  <cp:revision>2</cp:revision>
  <dcterms:created xsi:type="dcterms:W3CDTF">2020-07-24T15:18:46Z</dcterms:created>
  <dcterms:modified xsi:type="dcterms:W3CDTF">2023-07-07T15:26:45Z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2020-07-24T00:00:00Z</vt:filetime>
  </property>
  <property fmtid="{D5CDD505-2E9C-101B-9397-08002B2CF9AE}" pid="3" name="LastSaved">
    <vt:filetime>2020-07-24T00:00:00Z</vt:filetime>
  </property>
  <property fmtid="{D5CDD505-2E9C-101B-9397-08002B2CF9AE}" pid="4" name="ContentTypeId">
    <vt:lpwstr>0x010100A69AAC1DBF2B5D44BC655A87F5C0C933</vt:lpwstr>
  </property>
  <property fmtid="{D5CDD505-2E9C-101B-9397-08002B2CF9AE}" pid="5" name="MediaServiceImageTags">
    <vt:lpwstr/>
  </property>
</Properties>
</file>